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828" y="108"/>
      </p:cViewPr>
      <p:guideLst>
        <p:guide orient="horz" pos="2160"/>
        <p:guide pos="3840"/>
      </p:guideLst>
    </p:cSldViewPr>
  </p:slideViewPr>
  <p:notesTextViewPr>
    <p:cViewPr>
      <p:scale>
        <a:sx n="153" d="100"/>
        <a:sy n="153" d="100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rodr\Documents\Archivos%20universidad\datos%20ep&#243;xicos%20viscosida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Modelo de solubilidad de epóxico 6511 en Acetona</a:t>
            </a:r>
          </a:p>
        </c:rich>
      </c:tx>
      <c:layout>
        <c:manualLayout>
          <c:xMode val="edge"/>
          <c:yMode val="edge"/>
          <c:x val="0.15496787289231295"/>
          <c:y val="2.94888606676842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Sheet1!$G$3:$G$14</c:f>
              <c:numCache>
                <c:formatCode>0.0000</c:formatCode>
                <c:ptCount val="12"/>
                <c:pt idx="0">
                  <c:v>0.78800000000000003</c:v>
                </c:pt>
                <c:pt idx="1">
                  <c:v>2.758</c:v>
                </c:pt>
                <c:pt idx="2">
                  <c:v>3.2307999999999999</c:v>
                </c:pt>
                <c:pt idx="3">
                  <c:v>4.701733333333336</c:v>
                </c:pt>
                <c:pt idx="4">
                  <c:v>5.923133333333336</c:v>
                </c:pt>
                <c:pt idx="5">
                  <c:v>7.1445333333333361</c:v>
                </c:pt>
                <c:pt idx="6">
                  <c:v>8.3659333333333592</c:v>
                </c:pt>
                <c:pt idx="7">
                  <c:v>9.5348000000000006</c:v>
                </c:pt>
                <c:pt idx="8">
                  <c:v>10.808733333333361</c:v>
                </c:pt>
                <c:pt idx="9">
                  <c:v>11.977600000000001</c:v>
                </c:pt>
                <c:pt idx="10">
                  <c:v>14.03953333333336</c:v>
                </c:pt>
                <c:pt idx="11">
                  <c:v>15.050800000000002</c:v>
                </c:pt>
              </c:numCache>
            </c:numRef>
          </c:xVal>
          <c:yVal>
            <c:numRef>
              <c:f>Sheet1!$E$3:$E$14</c:f>
              <c:numCache>
                <c:formatCode>General</c:formatCode>
                <c:ptCount val="12"/>
                <c:pt idx="0">
                  <c:v>0.54954000000000003</c:v>
                </c:pt>
                <c:pt idx="1">
                  <c:v>1.0315799999999999</c:v>
                </c:pt>
                <c:pt idx="2">
                  <c:v>2.0068800000000002</c:v>
                </c:pt>
                <c:pt idx="3">
                  <c:v>2.5030800000000002</c:v>
                </c:pt>
                <c:pt idx="4">
                  <c:v>3.0117800000000003</c:v>
                </c:pt>
                <c:pt idx="5">
                  <c:v>3.6228800000000003</c:v>
                </c:pt>
                <c:pt idx="6">
                  <c:v>4.0998799999999997</c:v>
                </c:pt>
                <c:pt idx="7">
                  <c:v>4.5021800000000001</c:v>
                </c:pt>
                <c:pt idx="8">
                  <c:v>5.0887799999999999</c:v>
                </c:pt>
                <c:pt idx="9">
                  <c:v>5.5519799999999995</c:v>
                </c:pt>
                <c:pt idx="10">
                  <c:v>6.0998799999999997</c:v>
                </c:pt>
                <c:pt idx="11">
                  <c:v>6.4978799999999994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A46-4533-92D2-FF76A3D105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7519736"/>
        <c:axId val="697519080"/>
      </c:scatterChart>
      <c:valAx>
        <c:axId val="697519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Masa de Acetona (g)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0.0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697519080"/>
        <c:crosses val="autoZero"/>
        <c:crossBetween val="midCat"/>
      </c:valAx>
      <c:valAx>
        <c:axId val="697519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Masa de Epóxico (g)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697519736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F0D63-ABB0-4F69-946E-7A4356A070A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0EE0E70-2303-46F8-B606-82AD4FCFBAB8}">
      <dgm:prSet/>
      <dgm:spPr/>
      <dgm:t>
        <a:bodyPr/>
        <a:lstStyle/>
        <a:p>
          <a:r>
            <a:rPr lang="es-CR"/>
            <a:t>El proceso de manufactura del opticross, cuenta con distintas estaciones, varias de estas, utilizan una materia prima, conocida como epóxicos, un adhesivo termo endurecible y con propiedades tanto aislantes como conductoras de electricidad. </a:t>
          </a:r>
          <a:endParaRPr lang="en-US"/>
        </a:p>
      </dgm:t>
    </dgm:pt>
    <dgm:pt modelId="{744D1AF8-43CC-452A-8667-1E11B246542F}" type="parTrans" cxnId="{EC9F74B8-A1F6-481A-B249-DE7B7F648CCF}">
      <dgm:prSet/>
      <dgm:spPr/>
      <dgm:t>
        <a:bodyPr/>
        <a:lstStyle/>
        <a:p>
          <a:endParaRPr lang="en-US"/>
        </a:p>
      </dgm:t>
    </dgm:pt>
    <dgm:pt modelId="{4BC2E60E-66E3-4B09-B194-53908927546B}" type="sibTrans" cxnId="{EC9F74B8-A1F6-481A-B249-DE7B7F648CCF}">
      <dgm:prSet/>
      <dgm:spPr/>
      <dgm:t>
        <a:bodyPr/>
        <a:lstStyle/>
        <a:p>
          <a:endParaRPr lang="en-US"/>
        </a:p>
      </dgm:t>
    </dgm:pt>
    <dgm:pt modelId="{F28898F2-818B-4F74-AC2E-30BC0E7495C9}">
      <dgm:prSet/>
      <dgm:spPr/>
      <dgm:t>
        <a:bodyPr/>
        <a:lstStyle/>
        <a:p>
          <a:r>
            <a:rPr lang="es-CR"/>
            <a:t>El uso de este material, no cuenta con algún parámetro de control que permita saber si puede utilizarse más o menos tiempo, dejándolo a la incertidumbre</a:t>
          </a:r>
          <a:endParaRPr lang="en-US"/>
        </a:p>
      </dgm:t>
    </dgm:pt>
    <dgm:pt modelId="{D8BDD982-E1E9-4BDE-AF3D-7EBC771B24C3}" type="parTrans" cxnId="{C46E712F-370E-4C31-82B8-B06FD88EE0DC}">
      <dgm:prSet/>
      <dgm:spPr/>
      <dgm:t>
        <a:bodyPr/>
        <a:lstStyle/>
        <a:p>
          <a:endParaRPr lang="en-US"/>
        </a:p>
      </dgm:t>
    </dgm:pt>
    <dgm:pt modelId="{21282D20-E125-45F4-9E90-34E3559DD325}" type="sibTrans" cxnId="{C46E712F-370E-4C31-82B8-B06FD88EE0DC}">
      <dgm:prSet/>
      <dgm:spPr/>
      <dgm:t>
        <a:bodyPr/>
        <a:lstStyle/>
        <a:p>
          <a:endParaRPr lang="en-US"/>
        </a:p>
      </dgm:t>
    </dgm:pt>
    <dgm:pt modelId="{B24DF1AB-76A5-4790-B577-1CD4668B1658}">
      <dgm:prSet/>
      <dgm:spPr/>
      <dgm:t>
        <a:bodyPr/>
        <a:lstStyle/>
        <a:p>
          <a:r>
            <a:rPr lang="es-CR" dirty="0"/>
            <a:t>Su desperdicio es considerablemente alto , ya que no se sabe cuando el </a:t>
          </a:r>
          <a:r>
            <a:rPr lang="es-CR" dirty="0" err="1"/>
            <a:t>epóxico</a:t>
          </a:r>
          <a:r>
            <a:rPr lang="es-CR" dirty="0"/>
            <a:t> sigue siendo funcional </a:t>
          </a:r>
          <a:endParaRPr lang="en-US" dirty="0"/>
        </a:p>
      </dgm:t>
    </dgm:pt>
    <dgm:pt modelId="{B5543143-9045-4955-B05B-CE631731260E}" type="parTrans" cxnId="{7DD4CF17-EF10-42D1-AD16-98713D177D63}">
      <dgm:prSet/>
      <dgm:spPr/>
      <dgm:t>
        <a:bodyPr/>
        <a:lstStyle/>
        <a:p>
          <a:endParaRPr lang="en-US"/>
        </a:p>
      </dgm:t>
    </dgm:pt>
    <dgm:pt modelId="{13ABD9F4-E27C-4E20-B74E-94A531E8E4E9}" type="sibTrans" cxnId="{7DD4CF17-EF10-42D1-AD16-98713D177D63}">
      <dgm:prSet/>
      <dgm:spPr/>
      <dgm:t>
        <a:bodyPr/>
        <a:lstStyle/>
        <a:p>
          <a:endParaRPr lang="en-US"/>
        </a:p>
      </dgm:t>
    </dgm:pt>
    <dgm:pt modelId="{F8AD699A-D1B6-4D39-B2C2-DD80BBD05E92}" type="pres">
      <dgm:prSet presAssocID="{4ADF0D63-ABB0-4F69-946E-7A4356A070A7}" presName="diagram" presStyleCnt="0">
        <dgm:presLayoutVars>
          <dgm:dir/>
          <dgm:resizeHandles val="exact"/>
        </dgm:presLayoutVars>
      </dgm:prSet>
      <dgm:spPr/>
    </dgm:pt>
    <dgm:pt modelId="{3C39396C-3D33-46AD-A7BC-6E53AC4AF0E0}" type="pres">
      <dgm:prSet presAssocID="{C0EE0E70-2303-46F8-B606-82AD4FCFBAB8}" presName="node" presStyleLbl="node1" presStyleIdx="0" presStyleCnt="3">
        <dgm:presLayoutVars>
          <dgm:bulletEnabled val="1"/>
        </dgm:presLayoutVars>
      </dgm:prSet>
      <dgm:spPr/>
    </dgm:pt>
    <dgm:pt modelId="{AA7BAE03-5D54-4B93-B31C-21FAAD91E6A5}" type="pres">
      <dgm:prSet presAssocID="{4BC2E60E-66E3-4B09-B194-53908927546B}" presName="sibTrans" presStyleCnt="0"/>
      <dgm:spPr/>
    </dgm:pt>
    <dgm:pt modelId="{669598F7-47AA-46E4-A129-57773DBC824D}" type="pres">
      <dgm:prSet presAssocID="{F28898F2-818B-4F74-AC2E-30BC0E7495C9}" presName="node" presStyleLbl="node1" presStyleIdx="1" presStyleCnt="3">
        <dgm:presLayoutVars>
          <dgm:bulletEnabled val="1"/>
        </dgm:presLayoutVars>
      </dgm:prSet>
      <dgm:spPr/>
    </dgm:pt>
    <dgm:pt modelId="{5E15B1A2-E5CA-4658-918C-A6D75811CBA1}" type="pres">
      <dgm:prSet presAssocID="{21282D20-E125-45F4-9E90-34E3559DD325}" presName="sibTrans" presStyleCnt="0"/>
      <dgm:spPr/>
    </dgm:pt>
    <dgm:pt modelId="{E618A7F1-CD3E-4F09-A83B-A3DAF5EC032B}" type="pres">
      <dgm:prSet presAssocID="{B24DF1AB-76A5-4790-B577-1CD4668B1658}" presName="node" presStyleLbl="node1" presStyleIdx="2" presStyleCnt="3">
        <dgm:presLayoutVars>
          <dgm:bulletEnabled val="1"/>
        </dgm:presLayoutVars>
      </dgm:prSet>
      <dgm:spPr/>
    </dgm:pt>
  </dgm:ptLst>
  <dgm:cxnLst>
    <dgm:cxn modelId="{84114F07-41BF-4D02-8AF8-C962F1A20D2D}" type="presOf" srcId="{C0EE0E70-2303-46F8-B606-82AD4FCFBAB8}" destId="{3C39396C-3D33-46AD-A7BC-6E53AC4AF0E0}" srcOrd="0" destOrd="0" presId="urn:microsoft.com/office/officeart/2005/8/layout/default"/>
    <dgm:cxn modelId="{781F6D15-F588-408E-95B8-3FF32E888DD6}" type="presOf" srcId="{B24DF1AB-76A5-4790-B577-1CD4668B1658}" destId="{E618A7F1-CD3E-4F09-A83B-A3DAF5EC032B}" srcOrd="0" destOrd="0" presId="urn:microsoft.com/office/officeart/2005/8/layout/default"/>
    <dgm:cxn modelId="{7DD4CF17-EF10-42D1-AD16-98713D177D63}" srcId="{4ADF0D63-ABB0-4F69-946E-7A4356A070A7}" destId="{B24DF1AB-76A5-4790-B577-1CD4668B1658}" srcOrd="2" destOrd="0" parTransId="{B5543143-9045-4955-B05B-CE631731260E}" sibTransId="{13ABD9F4-E27C-4E20-B74E-94A531E8E4E9}"/>
    <dgm:cxn modelId="{C46E712F-370E-4C31-82B8-B06FD88EE0DC}" srcId="{4ADF0D63-ABB0-4F69-946E-7A4356A070A7}" destId="{F28898F2-818B-4F74-AC2E-30BC0E7495C9}" srcOrd="1" destOrd="0" parTransId="{D8BDD982-E1E9-4BDE-AF3D-7EBC771B24C3}" sibTransId="{21282D20-E125-45F4-9E90-34E3559DD325}"/>
    <dgm:cxn modelId="{EC9F74B8-A1F6-481A-B249-DE7B7F648CCF}" srcId="{4ADF0D63-ABB0-4F69-946E-7A4356A070A7}" destId="{C0EE0E70-2303-46F8-B606-82AD4FCFBAB8}" srcOrd="0" destOrd="0" parTransId="{744D1AF8-43CC-452A-8667-1E11B246542F}" sibTransId="{4BC2E60E-66E3-4B09-B194-53908927546B}"/>
    <dgm:cxn modelId="{1A8A02BA-D9A5-4451-8631-D7D62773F246}" type="presOf" srcId="{F28898F2-818B-4F74-AC2E-30BC0E7495C9}" destId="{669598F7-47AA-46E4-A129-57773DBC824D}" srcOrd="0" destOrd="0" presId="urn:microsoft.com/office/officeart/2005/8/layout/default"/>
    <dgm:cxn modelId="{1E93FDC8-6559-42AA-BC5B-0AA3BA1C64EF}" type="presOf" srcId="{4ADF0D63-ABB0-4F69-946E-7A4356A070A7}" destId="{F8AD699A-D1B6-4D39-B2C2-DD80BBD05E92}" srcOrd="0" destOrd="0" presId="urn:microsoft.com/office/officeart/2005/8/layout/default"/>
    <dgm:cxn modelId="{FA89F979-365D-4918-8C20-B365455BC24E}" type="presParOf" srcId="{F8AD699A-D1B6-4D39-B2C2-DD80BBD05E92}" destId="{3C39396C-3D33-46AD-A7BC-6E53AC4AF0E0}" srcOrd="0" destOrd="0" presId="urn:microsoft.com/office/officeart/2005/8/layout/default"/>
    <dgm:cxn modelId="{A1FE900C-7FA1-497D-AFBF-8B7B5A3716CF}" type="presParOf" srcId="{F8AD699A-D1B6-4D39-B2C2-DD80BBD05E92}" destId="{AA7BAE03-5D54-4B93-B31C-21FAAD91E6A5}" srcOrd="1" destOrd="0" presId="urn:microsoft.com/office/officeart/2005/8/layout/default"/>
    <dgm:cxn modelId="{012A23AF-32B8-4C24-93D7-68DF61A4E2AB}" type="presParOf" srcId="{F8AD699A-D1B6-4D39-B2C2-DD80BBD05E92}" destId="{669598F7-47AA-46E4-A129-57773DBC824D}" srcOrd="2" destOrd="0" presId="urn:microsoft.com/office/officeart/2005/8/layout/default"/>
    <dgm:cxn modelId="{4AB228EE-B9C0-4AE7-83AD-B41247D95C5C}" type="presParOf" srcId="{F8AD699A-D1B6-4D39-B2C2-DD80BBD05E92}" destId="{5E15B1A2-E5CA-4658-918C-A6D75811CBA1}" srcOrd="3" destOrd="0" presId="urn:microsoft.com/office/officeart/2005/8/layout/default"/>
    <dgm:cxn modelId="{6D561C50-B912-461A-9638-43511DA2A78B}" type="presParOf" srcId="{F8AD699A-D1B6-4D39-B2C2-DD80BBD05E92}" destId="{E618A7F1-CD3E-4F09-A83B-A3DAF5EC032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846583-FEEA-4575-AC11-56EADC237142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92B8E7A-E3B7-485D-94CA-496F1BC424E4}">
      <dgm:prSet/>
      <dgm:spPr/>
      <dgm:t>
        <a:bodyPr/>
        <a:lstStyle/>
        <a:p>
          <a:r>
            <a:rPr lang="es-CR"/>
            <a:t>Uso del training just in time para accesos más rápidos y eficientes a plataformas de la empresa </a:t>
          </a:r>
          <a:endParaRPr lang="en-US"/>
        </a:p>
      </dgm:t>
    </dgm:pt>
    <dgm:pt modelId="{5B7C9AC9-1287-4A28-B9B9-9283EB2FCE95}" type="parTrans" cxnId="{46DA403E-54BE-4F0F-8A67-613F86DE76C9}">
      <dgm:prSet/>
      <dgm:spPr/>
      <dgm:t>
        <a:bodyPr/>
        <a:lstStyle/>
        <a:p>
          <a:endParaRPr lang="en-US"/>
        </a:p>
      </dgm:t>
    </dgm:pt>
    <dgm:pt modelId="{66F55761-F061-4349-9DDC-FFD7F12F026E}" type="sibTrans" cxnId="{46DA403E-54BE-4F0F-8A67-613F86DE76C9}">
      <dgm:prSet/>
      <dgm:spPr/>
      <dgm:t>
        <a:bodyPr/>
        <a:lstStyle/>
        <a:p>
          <a:endParaRPr lang="en-US"/>
        </a:p>
      </dgm:t>
    </dgm:pt>
    <dgm:pt modelId="{06C57FC7-754A-49AA-B834-85F1CBFE5A0F}">
      <dgm:prSet/>
      <dgm:spPr/>
      <dgm:t>
        <a:bodyPr/>
        <a:lstStyle/>
        <a:p>
          <a:r>
            <a:rPr lang="es-CR"/>
            <a:t>Mejor distribución del tiempo </a:t>
          </a:r>
          <a:endParaRPr lang="en-US"/>
        </a:p>
      </dgm:t>
    </dgm:pt>
    <dgm:pt modelId="{19AF475A-44AB-418A-9AC4-132D860D9B94}" type="parTrans" cxnId="{9B2AC0DA-4311-4C73-8498-5898A1906F03}">
      <dgm:prSet/>
      <dgm:spPr/>
      <dgm:t>
        <a:bodyPr/>
        <a:lstStyle/>
        <a:p>
          <a:endParaRPr lang="en-US"/>
        </a:p>
      </dgm:t>
    </dgm:pt>
    <dgm:pt modelId="{726AADB1-141E-4A2C-9181-D05FE8F14559}" type="sibTrans" cxnId="{9B2AC0DA-4311-4C73-8498-5898A1906F03}">
      <dgm:prSet/>
      <dgm:spPr/>
      <dgm:t>
        <a:bodyPr/>
        <a:lstStyle/>
        <a:p>
          <a:endParaRPr lang="en-US"/>
        </a:p>
      </dgm:t>
    </dgm:pt>
    <dgm:pt modelId="{92BEEA9C-5B4C-4CB9-8124-090011855AC1}">
      <dgm:prSet/>
      <dgm:spPr/>
      <dgm:t>
        <a:bodyPr/>
        <a:lstStyle/>
        <a:p>
          <a:r>
            <a:rPr lang="es-CR"/>
            <a:t>Mejor predicción de riesgos </a:t>
          </a:r>
          <a:endParaRPr lang="en-US"/>
        </a:p>
      </dgm:t>
    </dgm:pt>
    <dgm:pt modelId="{6001D530-4D32-48BA-8BDF-25FA80BE31A5}" type="parTrans" cxnId="{40562A65-8787-4846-A17D-C359CF029549}">
      <dgm:prSet/>
      <dgm:spPr/>
      <dgm:t>
        <a:bodyPr/>
        <a:lstStyle/>
        <a:p>
          <a:endParaRPr lang="en-US"/>
        </a:p>
      </dgm:t>
    </dgm:pt>
    <dgm:pt modelId="{E9A6C823-34AC-4EA3-A5AD-9DCEDAE21769}" type="sibTrans" cxnId="{40562A65-8787-4846-A17D-C359CF029549}">
      <dgm:prSet/>
      <dgm:spPr/>
      <dgm:t>
        <a:bodyPr/>
        <a:lstStyle/>
        <a:p>
          <a:endParaRPr lang="en-US"/>
        </a:p>
      </dgm:t>
    </dgm:pt>
    <dgm:pt modelId="{58712915-6004-46D8-8718-CEEAA3F93F9F}" type="pres">
      <dgm:prSet presAssocID="{69846583-FEEA-4575-AC11-56EADC237142}" presName="linear" presStyleCnt="0">
        <dgm:presLayoutVars>
          <dgm:animLvl val="lvl"/>
          <dgm:resizeHandles val="exact"/>
        </dgm:presLayoutVars>
      </dgm:prSet>
      <dgm:spPr/>
    </dgm:pt>
    <dgm:pt modelId="{9BDFAE62-476F-44F1-81B3-CFC33E97C1C4}" type="pres">
      <dgm:prSet presAssocID="{192B8E7A-E3B7-485D-94CA-496F1BC424E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4205DD6-E16B-47B8-B422-E4D9E8CFD893}" type="pres">
      <dgm:prSet presAssocID="{66F55761-F061-4349-9DDC-FFD7F12F026E}" presName="spacer" presStyleCnt="0"/>
      <dgm:spPr/>
    </dgm:pt>
    <dgm:pt modelId="{D863A91E-5155-46D4-A732-78356E41881A}" type="pres">
      <dgm:prSet presAssocID="{06C57FC7-754A-49AA-B834-85F1CBFE5A0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5929374-9BE9-4D73-BB6E-991BF964E6E1}" type="pres">
      <dgm:prSet presAssocID="{726AADB1-141E-4A2C-9181-D05FE8F14559}" presName="spacer" presStyleCnt="0"/>
      <dgm:spPr/>
    </dgm:pt>
    <dgm:pt modelId="{883CB4F3-8B8B-48C1-ADF9-5BCBA13975EE}" type="pres">
      <dgm:prSet presAssocID="{92BEEA9C-5B4C-4CB9-8124-090011855AC1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6DA403E-54BE-4F0F-8A67-613F86DE76C9}" srcId="{69846583-FEEA-4575-AC11-56EADC237142}" destId="{192B8E7A-E3B7-485D-94CA-496F1BC424E4}" srcOrd="0" destOrd="0" parTransId="{5B7C9AC9-1287-4A28-B9B9-9283EB2FCE95}" sibTransId="{66F55761-F061-4349-9DDC-FFD7F12F026E}"/>
    <dgm:cxn modelId="{40562A65-8787-4846-A17D-C359CF029549}" srcId="{69846583-FEEA-4575-AC11-56EADC237142}" destId="{92BEEA9C-5B4C-4CB9-8124-090011855AC1}" srcOrd="2" destOrd="0" parTransId="{6001D530-4D32-48BA-8BDF-25FA80BE31A5}" sibTransId="{E9A6C823-34AC-4EA3-A5AD-9DCEDAE21769}"/>
    <dgm:cxn modelId="{E05069B3-D3F2-44BB-B5D7-1E6BF4557E61}" type="presOf" srcId="{192B8E7A-E3B7-485D-94CA-496F1BC424E4}" destId="{9BDFAE62-476F-44F1-81B3-CFC33E97C1C4}" srcOrd="0" destOrd="0" presId="urn:microsoft.com/office/officeart/2005/8/layout/vList2"/>
    <dgm:cxn modelId="{7A38AABC-3E85-497C-BE22-25E61AB9A325}" type="presOf" srcId="{06C57FC7-754A-49AA-B834-85F1CBFE5A0F}" destId="{D863A91E-5155-46D4-A732-78356E41881A}" srcOrd="0" destOrd="0" presId="urn:microsoft.com/office/officeart/2005/8/layout/vList2"/>
    <dgm:cxn modelId="{4A7017DA-46E0-4F0C-8FDC-8DEFCFF1DB19}" type="presOf" srcId="{69846583-FEEA-4575-AC11-56EADC237142}" destId="{58712915-6004-46D8-8718-CEEAA3F93F9F}" srcOrd="0" destOrd="0" presId="urn:microsoft.com/office/officeart/2005/8/layout/vList2"/>
    <dgm:cxn modelId="{9B2AC0DA-4311-4C73-8498-5898A1906F03}" srcId="{69846583-FEEA-4575-AC11-56EADC237142}" destId="{06C57FC7-754A-49AA-B834-85F1CBFE5A0F}" srcOrd="1" destOrd="0" parTransId="{19AF475A-44AB-418A-9AC4-132D860D9B94}" sibTransId="{726AADB1-141E-4A2C-9181-D05FE8F14559}"/>
    <dgm:cxn modelId="{1740B1E2-AD0F-4E40-AF05-751CC2632B5B}" type="presOf" srcId="{92BEEA9C-5B4C-4CB9-8124-090011855AC1}" destId="{883CB4F3-8B8B-48C1-ADF9-5BCBA13975EE}" srcOrd="0" destOrd="0" presId="urn:microsoft.com/office/officeart/2005/8/layout/vList2"/>
    <dgm:cxn modelId="{7511696E-356B-4747-B259-91D26A519CC4}" type="presParOf" srcId="{58712915-6004-46D8-8718-CEEAA3F93F9F}" destId="{9BDFAE62-476F-44F1-81B3-CFC33E97C1C4}" srcOrd="0" destOrd="0" presId="urn:microsoft.com/office/officeart/2005/8/layout/vList2"/>
    <dgm:cxn modelId="{B4403B8B-4EA8-4149-AB96-1CC79FD531DE}" type="presParOf" srcId="{58712915-6004-46D8-8718-CEEAA3F93F9F}" destId="{D4205DD6-E16B-47B8-B422-E4D9E8CFD893}" srcOrd="1" destOrd="0" presId="urn:microsoft.com/office/officeart/2005/8/layout/vList2"/>
    <dgm:cxn modelId="{68411079-A35B-42D1-8BB8-88858A7EB359}" type="presParOf" srcId="{58712915-6004-46D8-8718-CEEAA3F93F9F}" destId="{D863A91E-5155-46D4-A732-78356E41881A}" srcOrd="2" destOrd="0" presId="urn:microsoft.com/office/officeart/2005/8/layout/vList2"/>
    <dgm:cxn modelId="{5A00638B-86FD-4D2C-AE1D-F88AB8C171E4}" type="presParOf" srcId="{58712915-6004-46D8-8718-CEEAA3F93F9F}" destId="{A5929374-9BE9-4D73-BB6E-991BF964E6E1}" srcOrd="3" destOrd="0" presId="urn:microsoft.com/office/officeart/2005/8/layout/vList2"/>
    <dgm:cxn modelId="{3F4A3AD3-B209-4562-88A6-F29A27C40D26}" type="presParOf" srcId="{58712915-6004-46D8-8718-CEEAA3F93F9F}" destId="{883CB4F3-8B8B-48C1-ADF9-5BCBA13975E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9396C-3D33-46AD-A7BC-6E53AC4AF0E0}">
      <dsp:nvSpPr>
        <dsp:cNvPr id="0" name=""/>
        <dsp:cNvSpPr/>
      </dsp:nvSpPr>
      <dsp:spPr>
        <a:xfrm>
          <a:off x="0" y="820218"/>
          <a:ext cx="3414946" cy="20489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/>
            <a:t>El proceso de manufactura del opticross, cuenta con distintas estaciones, varias de estas, utilizan una materia prima, conocida como epóxicos, un adhesivo termo endurecible y con propiedades tanto aislantes como conductoras de electricidad. </a:t>
          </a:r>
          <a:endParaRPr lang="en-US" sz="1700" kern="1200"/>
        </a:p>
      </dsp:txBody>
      <dsp:txXfrm>
        <a:off x="0" y="820218"/>
        <a:ext cx="3414946" cy="2048967"/>
      </dsp:txXfrm>
    </dsp:sp>
    <dsp:sp modelId="{669598F7-47AA-46E4-A129-57773DBC824D}">
      <dsp:nvSpPr>
        <dsp:cNvPr id="0" name=""/>
        <dsp:cNvSpPr/>
      </dsp:nvSpPr>
      <dsp:spPr>
        <a:xfrm>
          <a:off x="3756441" y="820218"/>
          <a:ext cx="3414946" cy="2048967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/>
            <a:t>El uso de este material, no cuenta con algún parámetro de control que permita saber si puede utilizarse más o menos tiempo, dejándolo a la incertidumbre</a:t>
          </a:r>
          <a:endParaRPr lang="en-US" sz="1700" kern="1200"/>
        </a:p>
      </dsp:txBody>
      <dsp:txXfrm>
        <a:off x="3756441" y="820218"/>
        <a:ext cx="3414946" cy="2048967"/>
      </dsp:txXfrm>
    </dsp:sp>
    <dsp:sp modelId="{E618A7F1-CD3E-4F09-A83B-A3DAF5EC032B}">
      <dsp:nvSpPr>
        <dsp:cNvPr id="0" name=""/>
        <dsp:cNvSpPr/>
      </dsp:nvSpPr>
      <dsp:spPr>
        <a:xfrm>
          <a:off x="7512882" y="820218"/>
          <a:ext cx="3414946" cy="204896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 dirty="0"/>
            <a:t>Su desperdicio es considerablemente alto , ya que no se sabe cuando el </a:t>
          </a:r>
          <a:r>
            <a:rPr lang="es-CR" sz="1700" kern="1200" dirty="0" err="1"/>
            <a:t>epóxico</a:t>
          </a:r>
          <a:r>
            <a:rPr lang="es-CR" sz="1700" kern="1200" dirty="0"/>
            <a:t> sigue siendo funcional </a:t>
          </a:r>
          <a:endParaRPr lang="en-US" sz="1700" kern="1200" dirty="0"/>
        </a:p>
      </dsp:txBody>
      <dsp:txXfrm>
        <a:off x="7512882" y="820218"/>
        <a:ext cx="3414946" cy="20489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DFAE62-476F-44F1-81B3-CFC33E97C1C4}">
      <dsp:nvSpPr>
        <dsp:cNvPr id="0" name=""/>
        <dsp:cNvSpPr/>
      </dsp:nvSpPr>
      <dsp:spPr>
        <a:xfrm>
          <a:off x="0" y="69508"/>
          <a:ext cx="7559504" cy="19796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kern="1200"/>
            <a:t>Uso del training just in time para accesos más rápidos y eficientes a plataformas de la empresa </a:t>
          </a:r>
          <a:endParaRPr lang="en-US" sz="3600" kern="1200"/>
        </a:p>
      </dsp:txBody>
      <dsp:txXfrm>
        <a:off x="96638" y="166146"/>
        <a:ext cx="7366228" cy="1786364"/>
      </dsp:txXfrm>
    </dsp:sp>
    <dsp:sp modelId="{D863A91E-5155-46D4-A732-78356E41881A}">
      <dsp:nvSpPr>
        <dsp:cNvPr id="0" name=""/>
        <dsp:cNvSpPr/>
      </dsp:nvSpPr>
      <dsp:spPr>
        <a:xfrm>
          <a:off x="0" y="2152828"/>
          <a:ext cx="7559504" cy="197964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kern="1200"/>
            <a:t>Mejor distribución del tiempo </a:t>
          </a:r>
          <a:endParaRPr lang="en-US" sz="3600" kern="1200"/>
        </a:p>
      </dsp:txBody>
      <dsp:txXfrm>
        <a:off x="96638" y="2249466"/>
        <a:ext cx="7366228" cy="1786364"/>
      </dsp:txXfrm>
    </dsp:sp>
    <dsp:sp modelId="{883CB4F3-8B8B-48C1-ADF9-5BCBA13975EE}">
      <dsp:nvSpPr>
        <dsp:cNvPr id="0" name=""/>
        <dsp:cNvSpPr/>
      </dsp:nvSpPr>
      <dsp:spPr>
        <a:xfrm>
          <a:off x="0" y="4236148"/>
          <a:ext cx="7559504" cy="197964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kern="1200"/>
            <a:t>Mejor predicción de riesgos </a:t>
          </a:r>
          <a:endParaRPr lang="en-US" sz="3600" kern="1200"/>
        </a:p>
      </dsp:txBody>
      <dsp:txXfrm>
        <a:off x="96638" y="4332786"/>
        <a:ext cx="7366228" cy="178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4A342-A2E7-4B2B-850F-917E84978919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18EC7-C869-4EDB-A561-0277303E06F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53537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Se han completado las 2 primeras fases del proyecto</a:t>
            </a:r>
          </a:p>
          <a:p>
            <a:r>
              <a:rPr lang="es-CR" dirty="0"/>
              <a:t>Planeamiento</a:t>
            </a:r>
          </a:p>
          <a:p>
            <a:r>
              <a:rPr lang="es-CR" dirty="0"/>
              <a:t>Caracterización </a:t>
            </a:r>
          </a:p>
          <a:p>
            <a:r>
              <a:rPr lang="es-CR" dirty="0"/>
              <a:t>50% de avance del proyecto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818EC7-C869-4EDB-A561-0277303E06F1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65329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/>
              <a:t>La gestión de riesgos, 3 grandes factores que se contemplaron </a:t>
            </a:r>
          </a:p>
          <a:p>
            <a:r>
              <a:rPr lang="es-CR" dirty="0"/>
              <a:t>Entrenamientos </a:t>
            </a:r>
          </a:p>
          <a:p>
            <a:r>
              <a:rPr lang="es-CR" dirty="0"/>
              <a:t>No poder correr </a:t>
            </a:r>
            <a:r>
              <a:rPr lang="es-CR"/>
              <a:t>las pruebas </a:t>
            </a:r>
          </a:p>
          <a:p>
            <a:r>
              <a:rPr lang="es-CR"/>
              <a:t>Falta de equipo 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818EC7-C869-4EDB-A561-0277303E06F1}" type="slidenum">
              <a:rPr lang="es-CR" smtClean="0"/>
              <a:t>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3017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DF8677-2C9C-430C-87B6-0A22BF5F6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433845-07E3-4998-B6B9-4B04BC8EE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7FD909-A3D9-4519-BEB4-F65250135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35ECE9-C4FF-4C58-9F84-EE355E3C3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CD7A16-A234-4492-8D9E-140BC5FF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8022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2CC07E-452E-4D81-A44C-45FA4569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0236272-4F6F-4C2F-9FF3-049C7B8B80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F7798E-1F87-47EF-8CEC-82A19B94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4E1B54-4C43-41CC-A662-959DA79BD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17C2CF-62FA-4E07-8A3C-B2ECD948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8146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FA87963-A620-47B5-A64E-C4F8A60C7A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15B4CA-CC00-482E-A9CB-6EE9DB356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5098C9-21F1-46B3-8EF5-3E1C117FC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0918E9-405C-48BC-A8FE-25935E64D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0A1024-F11D-423E-847F-0CF6C4193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6285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D24A6-B120-43D7-AF78-A336B69A2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1E9AEE-8180-4AFB-B36B-AFC6D06DE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336361-C678-4026-8E87-D98601BF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9B090F-0ADF-460E-841D-C3FFEE11A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CC25E9-D1CB-4762-9360-3BF4E1A4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7874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4B44D1-54A9-4E45-94C5-025398500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CD9E89-65EE-4E98-BACB-132808A39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7AA5D4-8CFE-4ADC-B623-F35FAED62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7DAE17-727E-4AA0-8F9F-1BE97B145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77AB69-C634-49BE-A6E9-798069764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924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902818-40EB-40AE-858D-B321AD9F9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22453C-E23C-4A9B-8CEB-E47FF69323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6F308A-5B37-4C83-B646-B86E62598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AA36E4D-7FE7-48F1-9861-79D0A5522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1D232D4-111B-4BFB-B199-4B7EA348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0FD5935-75B5-43C1-B12D-3A531C48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0378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BCD8F8-D180-4346-96AE-A2BB8C15C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7339A0-C4CF-48FF-8135-007F2D19F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07104F-7A88-414C-AB59-64B606777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2D3E35-BABD-4060-85EF-73141F9BCC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D5A4B87-1287-4B4F-9614-81618A8F4B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B387C81-F07F-41FA-AFF0-7E3BD7C40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0225AD-13FB-406D-B870-7264A2D3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5F98F04-77CC-4660-8B01-EBD4B584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794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04447-D291-489D-89F2-306CA547A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0540035-EA68-4C72-8076-2B030FD18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D2BAB12-C2EA-44BA-BC51-3B92EDA1E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957F43A-07D4-4CE4-91DB-7D2F8E844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61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DD838E9-E954-4E76-A088-18ABA8CB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55D4022-F5F0-4AD4-A1DE-22610828F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928881D-77CE-46FF-8369-85576E25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2864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48E8B-8EA2-486D-9205-93F12E4C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D11E9F-E7BC-45AD-9E1F-401A404D2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52E1EB-2BFA-43B1-A30E-92BFC5F3D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50C849-E1ED-4B29-A30D-683A8EFCA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65ACAF-8ECB-4547-92C9-4CA516CC8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7FCE4DB-9DC2-440F-8C95-6DBF27942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09668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97F737-6A15-42C2-A8BD-AF245C400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7D5553A-BF08-4318-B8DF-6367F5BC4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D7049D8-3E8E-4B85-916C-8CC534C56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EBD10F-8E82-4728-A4AA-8E767F812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54F26E-4ED8-46A6-BD3D-947581FAE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6A4223F-990F-44D4-BDE2-C530A5E48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8290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E13CE3A-B4A0-4CAC-AE2D-4C6F662FF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E57D6B-5E5F-4073-8E08-FFFC9705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43C376-0563-44BE-B664-C22892DED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592B3-B1E8-4B14-8116-9B9EF16F822D}" type="datetimeFigureOut">
              <a:rPr lang="es-CR" smtClean="0"/>
              <a:t>28 ago. 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48CD55-D26F-4C69-8967-39874F4BE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60AB1F-25D2-435E-9063-3BAAC0C33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C9844-7D8E-4D30-B603-43DFA222D43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5347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Texto&#10;&#10;Descripción generada automáticamente con confianza media">
            <a:extLst>
              <a:ext uri="{FF2B5EF4-FFF2-40B4-BE49-F238E27FC236}">
                <a16:creationId xmlns:a16="http://schemas.microsoft.com/office/drawing/2014/main" id="{6BE44718-7245-4491-B561-5BC86C0D6D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818" b="909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12BDA8-DF5B-4549-B510-910D76B87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s-CR" sz="3700"/>
              <a:t>Caracterización de epóxicos a nivel ingenieril para un dispositivo de intervención cardiológica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CE3B799-5399-4148-8C8A-D7DA1A5A0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s-CR" sz="2000"/>
              <a:t>Empresa: Boston Scientific </a:t>
            </a:r>
          </a:p>
          <a:p>
            <a:pPr algn="l"/>
            <a:r>
              <a:rPr lang="es-CR" sz="2000"/>
              <a:t>Daniel Rodríguez Chávez </a:t>
            </a:r>
          </a:p>
          <a:p>
            <a:pPr algn="l"/>
            <a:r>
              <a:rPr lang="es-CR" sz="2000"/>
              <a:t>Experiencia Profesional II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212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D6CDB20-394C-4D51-9C5B-8751E2133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46DFD1E0-DCA7-47E6-B78B-6ECDDF873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AB0B1E-BB97-40E0-8DCD-D1197A0E1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A906CE-14AD-4F7A-91D0-03050DF5B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64" y="1284731"/>
            <a:ext cx="9637776" cy="929046"/>
          </a:xfrm>
        </p:spPr>
        <p:txBody>
          <a:bodyPr>
            <a:normAutofit/>
          </a:bodyPr>
          <a:lstStyle/>
          <a:p>
            <a:pPr algn="ctr"/>
            <a:r>
              <a:rPr lang="es-CR" dirty="0"/>
              <a:t>Reporte de avance 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9E55D19-7B68-4767-8FCD-350BF1E416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482780"/>
              </p:ext>
            </p:extLst>
          </p:nvPr>
        </p:nvGraphicFramePr>
        <p:xfrm>
          <a:off x="1289304" y="2518784"/>
          <a:ext cx="9637776" cy="2924681"/>
        </p:xfrm>
        <a:graphic>
          <a:graphicData uri="http://schemas.openxmlformats.org/drawingml/2006/table">
            <a:tbl>
              <a:tblPr firstRow="1" firstCol="1" bandRow="1"/>
              <a:tblGrid>
                <a:gridCol w="2501293">
                  <a:extLst>
                    <a:ext uri="{9D8B030D-6E8A-4147-A177-3AD203B41FA5}">
                      <a16:colId xmlns:a16="http://schemas.microsoft.com/office/drawing/2014/main" val="1351415311"/>
                    </a:ext>
                  </a:extLst>
                </a:gridCol>
                <a:gridCol w="4872508">
                  <a:extLst>
                    <a:ext uri="{9D8B030D-6E8A-4147-A177-3AD203B41FA5}">
                      <a16:colId xmlns:a16="http://schemas.microsoft.com/office/drawing/2014/main" val="1882975134"/>
                    </a:ext>
                  </a:extLst>
                </a:gridCol>
                <a:gridCol w="2263975">
                  <a:extLst>
                    <a:ext uri="{9D8B030D-6E8A-4147-A177-3AD203B41FA5}">
                      <a16:colId xmlns:a16="http://schemas.microsoft.com/office/drawing/2014/main" val="2316229007"/>
                    </a:ext>
                  </a:extLst>
                </a:gridCol>
              </a:tblGrid>
              <a:tr h="294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Etapa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Actividades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 b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Estado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945895"/>
                  </a:ext>
                </a:extLst>
              </a:tr>
              <a:tr h="15703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Planeamiento de estructura y organización del trabajo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Asignación y capacitación en herramientas y acciones en la empresa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Definición de un cronograma y deadlines de entregables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Reuniones semanales para revisión de progreso y dudas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Completada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719848"/>
                  </a:ext>
                </a:extLst>
              </a:tr>
              <a:tr h="1059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Ejecución de caracterización inicial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Entrevista a operarios y revisión de estaciones de trabajo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Definición de una metodología de prueba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Identificación de oportunidades de mejora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Completada </a:t>
                      </a:r>
                      <a:endParaRPr lang="es-C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7559" marR="9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45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986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80A7E4-944A-46AC-89E9-E4F61AE8C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Caracterización  inicial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F06D6D-5908-4B36-8F5B-2C600A754B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R" sz="2400" dirty="0"/>
              <a:t>Se logró identificar un método de mantenimiento del equipo, el </a:t>
            </a:r>
            <a:r>
              <a:rPr lang="es-CR" sz="2400" dirty="0" err="1"/>
              <a:t>cúal</a:t>
            </a:r>
            <a:r>
              <a:rPr lang="es-CR" sz="2400" dirty="0"/>
              <a:t> fue el uso de acetona como disolvente de incrustaciones residuales del epóxicos en los capilares del </a:t>
            </a:r>
            <a:r>
              <a:rPr lang="es-CR" sz="2400" dirty="0" err="1"/>
              <a:t>epóxico</a:t>
            </a:r>
            <a:r>
              <a:rPr lang="es-CR" sz="2400" dirty="0"/>
              <a:t> </a:t>
            </a:r>
          </a:p>
          <a:p>
            <a:pPr algn="just"/>
            <a:r>
              <a:rPr lang="es-CR" sz="2400" dirty="0"/>
              <a:t>El material está presente en un proceso de otra unidad de producción de la </a:t>
            </a:r>
            <a:r>
              <a:rPr lang="es-CR" sz="2400" dirty="0" err="1"/>
              <a:t>emprea</a:t>
            </a:r>
            <a:r>
              <a:rPr lang="es-CR" sz="2400" dirty="0"/>
              <a:t>, por lo que no es necesario buscar un suplidor externo, una gran ventaja</a:t>
            </a:r>
          </a:p>
          <a:p>
            <a:pPr marL="457200" lvl="1" indent="0" algn="just">
              <a:buNone/>
            </a:pPr>
            <a:r>
              <a:rPr lang="es-CR" sz="2000" dirty="0"/>
              <a:t> </a:t>
            </a:r>
          </a:p>
        </p:txBody>
      </p: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868116DB-CF8D-4D21-B44D-67E9339A964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67302262"/>
              </p:ext>
            </p:extLst>
          </p:nvPr>
        </p:nvGraphicFramePr>
        <p:xfrm>
          <a:off x="6172202" y="1690688"/>
          <a:ext cx="561130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8792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!!BGRectangle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F17F029-8E93-42C4-AE8A-8BFF4E36E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7" y="474146"/>
            <a:ext cx="10515593" cy="11978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Identificación del equipo necesario </a:t>
            </a:r>
          </a:p>
        </p:txBody>
      </p:sp>
      <p:sp>
        <p:nvSpPr>
          <p:cNvPr id="21" name="!!Line">
            <a:extLst>
              <a:ext uri="{FF2B5EF4-FFF2-40B4-BE49-F238E27FC236}">
                <a16:creationId xmlns:a16="http://schemas.microsoft.com/office/drawing/2014/main" id="{B0161EF8-C8C6-4F2A-9D5C-49BD28A2B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585216"/>
            <a:ext cx="9144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contenido 6" descr="Un teléfono celular&#10;&#10;Descripción generada automáticamente con confianza media">
            <a:extLst>
              <a:ext uri="{FF2B5EF4-FFF2-40B4-BE49-F238E27FC236}">
                <a16:creationId xmlns:a16="http://schemas.microsoft.com/office/drawing/2014/main" id="{5D701492-8EE5-4CDE-A72C-AAD7E95B37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44" r="2622" b="1"/>
          <a:stretch/>
        </p:blipFill>
        <p:spPr>
          <a:xfrm>
            <a:off x="835153" y="2002117"/>
            <a:ext cx="6215794" cy="4171569"/>
          </a:xfrm>
          <a:prstGeom prst="rect">
            <a:avLst/>
          </a:prstGeom>
        </p:spPr>
      </p:pic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780DD2-4580-4BD0-ADED-79842ABD07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33314" y="1999578"/>
            <a:ext cx="3823525" cy="41715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/>
              <a:t>El equipo, se concluyó que el adecuado, ya se poseía en la empresa y estaba como una de pruebas de laboratorio, es es conocido como el microVisc </a:t>
            </a:r>
          </a:p>
          <a:p>
            <a:r>
              <a:rPr lang="en-US" sz="2000"/>
              <a:t>El mismo se ajusta al tamaño pequeño de la muestra requerida, es capaz de soportar valores altos de viscosidad </a:t>
            </a:r>
          </a:p>
        </p:txBody>
      </p:sp>
    </p:spTree>
    <p:extLst>
      <p:ext uri="{BB962C8B-B14F-4D97-AF65-F5344CB8AC3E}">
        <p14:creationId xmlns:p14="http://schemas.microsoft.com/office/powerpoint/2010/main" val="4038412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5EE81701-ADA3-4AD7-B9B2-90D33368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s-CR" sz="4800">
                <a:solidFill>
                  <a:schemeClr val="bg1"/>
                </a:solidFill>
              </a:rPr>
              <a:t>Recomendaciones 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9030926F-7F8B-5BBA-56EC-A1CE3C9E9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152920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524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EBB3215-DC72-4BAF-A2CF-F486A153B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Acerca de la empresa 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866945-BCBB-4E55-B419-2B4626D24A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just"/>
            <a:r>
              <a:rPr lang="en-US" sz="1600" dirty="0"/>
              <a:t>Es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empresa</a:t>
            </a:r>
            <a:r>
              <a:rPr lang="en-US" sz="1600" dirty="0"/>
              <a:t> de </a:t>
            </a:r>
            <a:r>
              <a:rPr lang="en-US" sz="1600" dirty="0" err="1"/>
              <a:t>manufactura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la </a:t>
            </a:r>
            <a:r>
              <a:rPr lang="en-US" sz="1600" dirty="0" err="1"/>
              <a:t>industria</a:t>
            </a:r>
            <a:r>
              <a:rPr lang="en-US" sz="1600" dirty="0"/>
              <a:t> </a:t>
            </a:r>
            <a:r>
              <a:rPr lang="en-US" sz="1600" dirty="0" err="1"/>
              <a:t>médica</a:t>
            </a:r>
            <a:r>
              <a:rPr lang="en-US" sz="1600" dirty="0"/>
              <a:t>, de </a:t>
            </a:r>
            <a:r>
              <a:rPr lang="en-US" sz="1600" dirty="0" err="1"/>
              <a:t>origen</a:t>
            </a:r>
            <a:r>
              <a:rPr lang="en-US" sz="1600" dirty="0"/>
              <a:t> </a:t>
            </a:r>
            <a:r>
              <a:rPr lang="en-US" sz="1600" dirty="0" err="1"/>
              <a:t>norteamericano</a:t>
            </a:r>
            <a:r>
              <a:rPr lang="en-US" sz="1600" dirty="0"/>
              <a:t>, </a:t>
            </a:r>
            <a:r>
              <a:rPr lang="en-US" sz="1600" dirty="0" err="1"/>
              <a:t>multinacional</a:t>
            </a:r>
            <a:r>
              <a:rPr lang="en-US" sz="1600" dirty="0"/>
              <a:t>, que </a:t>
            </a:r>
            <a:r>
              <a:rPr lang="en-US" sz="1600" dirty="0" err="1"/>
              <a:t>inicio</a:t>
            </a:r>
            <a:r>
              <a:rPr lang="en-US" sz="1600" dirty="0"/>
              <a:t> </a:t>
            </a:r>
            <a:r>
              <a:rPr lang="en-US" sz="1600" dirty="0" err="1"/>
              <a:t>operaciones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Costa Rica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el</a:t>
            </a:r>
            <a:r>
              <a:rPr lang="en-US" sz="1600" dirty="0"/>
              <a:t> 2004 </a:t>
            </a:r>
            <a:r>
              <a:rPr lang="en-US" sz="1600" dirty="0" err="1"/>
              <a:t>en</a:t>
            </a:r>
            <a:r>
              <a:rPr lang="en-US" sz="1600" dirty="0"/>
              <a:t> la Aurora de Heredia, </a:t>
            </a:r>
            <a:r>
              <a:rPr lang="en-US" sz="1600" dirty="0" err="1"/>
              <a:t>extendiendo</a:t>
            </a:r>
            <a:r>
              <a:rPr lang="en-US" sz="1600" dirty="0"/>
              <a:t> las </a:t>
            </a:r>
            <a:r>
              <a:rPr lang="en-US" sz="1600" dirty="0" err="1"/>
              <a:t>mismas</a:t>
            </a:r>
            <a:r>
              <a:rPr lang="en-US" sz="1600" dirty="0"/>
              <a:t> </a:t>
            </a:r>
            <a:r>
              <a:rPr lang="en-US" sz="1600" dirty="0" err="1"/>
              <a:t>hacia</a:t>
            </a:r>
            <a:r>
              <a:rPr lang="en-US" sz="1600" dirty="0"/>
              <a:t> la planta </a:t>
            </a:r>
            <a:r>
              <a:rPr lang="en-US" sz="1600" dirty="0" err="1"/>
              <a:t>más</a:t>
            </a:r>
            <a:r>
              <a:rPr lang="en-US" sz="1600" dirty="0"/>
              <a:t> </a:t>
            </a:r>
            <a:r>
              <a:rPr lang="en-US" sz="1600" dirty="0" err="1"/>
              <a:t>grande</a:t>
            </a:r>
            <a:r>
              <a:rPr lang="en-US" sz="1600" dirty="0"/>
              <a:t> hasta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momento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Coyol</a:t>
            </a:r>
            <a:r>
              <a:rPr lang="en-US" sz="1600" dirty="0"/>
              <a:t> de Alajuela </a:t>
            </a:r>
            <a:r>
              <a:rPr lang="en-US" sz="1600" dirty="0" err="1"/>
              <a:t>en</a:t>
            </a:r>
            <a:r>
              <a:rPr lang="en-US" sz="1600" dirty="0"/>
              <a:t> 2009, y </a:t>
            </a:r>
            <a:r>
              <a:rPr lang="en-US" sz="1600" dirty="0" err="1"/>
              <a:t>una</a:t>
            </a:r>
            <a:r>
              <a:rPr lang="en-US" sz="1600" dirty="0"/>
              <a:t> </a:t>
            </a:r>
            <a:r>
              <a:rPr lang="en-US" sz="1600" dirty="0" err="1"/>
              <a:t>nueva</a:t>
            </a:r>
            <a:r>
              <a:rPr lang="en-US" sz="1600" dirty="0"/>
              <a:t> planta </a:t>
            </a:r>
            <a:r>
              <a:rPr lang="en-US" sz="1600" dirty="0" err="1"/>
              <a:t>por</a:t>
            </a:r>
            <a:r>
              <a:rPr lang="en-US" sz="1600" dirty="0"/>
              <a:t> </a:t>
            </a:r>
            <a:r>
              <a:rPr lang="en-US" sz="1600" dirty="0" err="1"/>
              <a:t>inaugurarse</a:t>
            </a:r>
            <a:r>
              <a:rPr lang="en-US" sz="1600" dirty="0"/>
              <a:t> </a:t>
            </a:r>
            <a:r>
              <a:rPr lang="en-US" sz="1600" dirty="0" err="1"/>
              <a:t>este</a:t>
            </a:r>
            <a:r>
              <a:rPr lang="en-US" sz="1600" dirty="0"/>
              <a:t> </a:t>
            </a:r>
            <a:r>
              <a:rPr lang="en-US" sz="1600" dirty="0" err="1"/>
              <a:t>año</a:t>
            </a:r>
            <a:r>
              <a:rPr lang="en-US" sz="1600" dirty="0"/>
              <a:t> 2022 </a:t>
            </a:r>
            <a:r>
              <a:rPr lang="en-US" sz="1600" dirty="0" err="1"/>
              <a:t>en</a:t>
            </a:r>
            <a:r>
              <a:rPr lang="en-US" sz="1600" dirty="0"/>
              <a:t> La Lima de Cartago. </a:t>
            </a:r>
          </a:p>
          <a:p>
            <a:pPr algn="just"/>
            <a:r>
              <a:rPr lang="en-US" sz="1600" dirty="0"/>
              <a:t>La </a:t>
            </a:r>
            <a:r>
              <a:rPr lang="en-US" sz="1600" dirty="0" err="1"/>
              <a:t>empresa</a:t>
            </a:r>
            <a:r>
              <a:rPr lang="en-US" sz="1600" dirty="0"/>
              <a:t> es </a:t>
            </a:r>
            <a:r>
              <a:rPr lang="en-US" sz="1600" dirty="0" err="1"/>
              <a:t>conocida</a:t>
            </a:r>
            <a:r>
              <a:rPr lang="en-US" sz="1600" dirty="0"/>
              <a:t> a </a:t>
            </a:r>
            <a:r>
              <a:rPr lang="en-US" sz="1600" dirty="0" err="1"/>
              <a:t>nivel</a:t>
            </a:r>
            <a:r>
              <a:rPr lang="en-US" sz="1600" dirty="0"/>
              <a:t> </a:t>
            </a:r>
            <a:r>
              <a:rPr lang="en-US" sz="1600" dirty="0" err="1"/>
              <a:t>mundial</a:t>
            </a:r>
            <a:r>
              <a:rPr lang="en-US" sz="1600" dirty="0"/>
              <a:t> </a:t>
            </a:r>
            <a:r>
              <a:rPr lang="en-US" sz="1600" dirty="0" err="1"/>
              <a:t>por</a:t>
            </a:r>
            <a:r>
              <a:rPr lang="en-US" sz="1600" dirty="0"/>
              <a:t> la </a:t>
            </a:r>
            <a:r>
              <a:rPr lang="en-US" sz="1600" dirty="0" err="1"/>
              <a:t>creación</a:t>
            </a:r>
            <a:r>
              <a:rPr lang="en-US" sz="1600" dirty="0"/>
              <a:t> y </a:t>
            </a:r>
            <a:r>
              <a:rPr lang="en-US" sz="1600" dirty="0" err="1"/>
              <a:t>distribución</a:t>
            </a:r>
            <a:r>
              <a:rPr lang="en-US" sz="1600" dirty="0"/>
              <a:t> de </a:t>
            </a:r>
            <a:r>
              <a:rPr lang="en-US" sz="1600" dirty="0" err="1"/>
              <a:t>dispositivos</a:t>
            </a:r>
            <a:r>
              <a:rPr lang="en-US" sz="1600" dirty="0"/>
              <a:t> </a:t>
            </a:r>
            <a:r>
              <a:rPr lang="en-US" sz="1600" dirty="0" err="1"/>
              <a:t>médicos</a:t>
            </a:r>
            <a:r>
              <a:rPr lang="en-US" sz="1600" dirty="0"/>
              <a:t> de </a:t>
            </a:r>
            <a:r>
              <a:rPr lang="en-US" sz="1600" dirty="0" err="1"/>
              <a:t>alta</a:t>
            </a:r>
            <a:r>
              <a:rPr lang="en-US" sz="1600" dirty="0"/>
              <a:t> </a:t>
            </a:r>
            <a:r>
              <a:rPr lang="en-US" sz="1600" dirty="0" err="1"/>
              <a:t>tecnología</a:t>
            </a:r>
            <a:r>
              <a:rPr lang="en-US" sz="1600" dirty="0"/>
              <a:t> que </a:t>
            </a:r>
            <a:r>
              <a:rPr lang="en-US" sz="1600" dirty="0" err="1"/>
              <a:t>tiene</a:t>
            </a:r>
            <a:r>
              <a:rPr lang="en-US" sz="1600" dirty="0"/>
              <a:t> </a:t>
            </a:r>
            <a:r>
              <a:rPr lang="en-US" sz="1600" dirty="0" err="1"/>
              <a:t>como</a:t>
            </a:r>
            <a:r>
              <a:rPr lang="en-US" sz="1600" dirty="0"/>
              <a:t> </a:t>
            </a:r>
            <a:r>
              <a:rPr lang="en-US" sz="1600" dirty="0" err="1"/>
              <a:t>objetivo</a:t>
            </a:r>
            <a:r>
              <a:rPr lang="en-US" sz="1600" dirty="0"/>
              <a:t> </a:t>
            </a:r>
            <a:r>
              <a:rPr lang="en-US" sz="1600" dirty="0" err="1"/>
              <a:t>mejorar</a:t>
            </a:r>
            <a:r>
              <a:rPr lang="en-US" sz="1600" dirty="0"/>
              <a:t> la calidad de </a:t>
            </a:r>
            <a:r>
              <a:rPr lang="en-US" sz="1600" dirty="0" err="1"/>
              <a:t>vida</a:t>
            </a:r>
            <a:r>
              <a:rPr lang="en-US" sz="1600" dirty="0"/>
              <a:t> de las personas, </a:t>
            </a:r>
            <a:r>
              <a:rPr lang="en-US" sz="1600" dirty="0" err="1"/>
              <a:t>así</a:t>
            </a:r>
            <a:r>
              <a:rPr lang="en-US" sz="1600" dirty="0"/>
              <a:t> </a:t>
            </a:r>
            <a:r>
              <a:rPr lang="en-US" sz="1600" dirty="0" err="1"/>
              <a:t>como</a:t>
            </a:r>
            <a:r>
              <a:rPr lang="en-US" sz="1600" dirty="0"/>
              <a:t> </a:t>
            </a:r>
            <a:r>
              <a:rPr lang="en-US" sz="1600" dirty="0" err="1"/>
              <a:t>productos</a:t>
            </a:r>
            <a:r>
              <a:rPr lang="en-US" sz="1600" dirty="0"/>
              <a:t> </a:t>
            </a:r>
            <a:r>
              <a:rPr lang="en-US" sz="1600" dirty="0" err="1"/>
              <a:t>médicos</a:t>
            </a:r>
            <a:r>
              <a:rPr lang="en-US" sz="1600" dirty="0"/>
              <a:t> </a:t>
            </a:r>
            <a:r>
              <a:rPr lang="en-US" sz="1600" dirty="0" err="1"/>
              <a:t>quirúrgicos</a:t>
            </a:r>
            <a:r>
              <a:rPr lang="en-US" sz="1600" dirty="0"/>
              <a:t> </a:t>
            </a:r>
            <a:r>
              <a:rPr lang="en-US" sz="1600" dirty="0" err="1"/>
              <a:t>mínimamente</a:t>
            </a:r>
            <a:r>
              <a:rPr lang="en-US" sz="1600" dirty="0"/>
              <a:t> </a:t>
            </a:r>
            <a:r>
              <a:rPr lang="en-US" sz="1600" dirty="0" err="1"/>
              <a:t>invasivos</a:t>
            </a:r>
            <a:r>
              <a:rPr lang="en-US" sz="1600" dirty="0"/>
              <a:t>, es </a:t>
            </a:r>
            <a:r>
              <a:rPr lang="en-US" sz="1600" dirty="0" err="1"/>
              <a:t>decir</a:t>
            </a:r>
            <a:r>
              <a:rPr lang="en-US" sz="1600" dirty="0"/>
              <a:t>, que la </a:t>
            </a:r>
            <a:r>
              <a:rPr lang="en-US" sz="1600" dirty="0" err="1"/>
              <a:t>integridad</a:t>
            </a:r>
            <a:r>
              <a:rPr lang="en-US" sz="1600" dirty="0"/>
              <a:t> y </a:t>
            </a:r>
            <a:r>
              <a:rPr lang="en-US" sz="1600" dirty="0" err="1"/>
              <a:t>el</a:t>
            </a:r>
            <a:r>
              <a:rPr lang="en-US" sz="1600" dirty="0"/>
              <a:t> </a:t>
            </a:r>
            <a:r>
              <a:rPr lang="en-US" sz="1600" dirty="0" err="1"/>
              <a:t>estilo</a:t>
            </a:r>
            <a:r>
              <a:rPr lang="en-US" sz="1600" dirty="0"/>
              <a:t> de </a:t>
            </a:r>
            <a:r>
              <a:rPr lang="en-US" sz="1600" dirty="0" err="1"/>
              <a:t>vida</a:t>
            </a:r>
            <a:r>
              <a:rPr lang="en-US" sz="1600" dirty="0"/>
              <a:t> del </a:t>
            </a:r>
            <a:r>
              <a:rPr lang="en-US" sz="1600" dirty="0" err="1"/>
              <a:t>paciente</a:t>
            </a:r>
            <a:r>
              <a:rPr lang="en-US" sz="1600" dirty="0"/>
              <a:t> se </a:t>
            </a:r>
            <a:r>
              <a:rPr lang="en-US" sz="1600" dirty="0" err="1"/>
              <a:t>vean</a:t>
            </a:r>
            <a:r>
              <a:rPr lang="en-US" sz="1600" dirty="0"/>
              <a:t> lo </a:t>
            </a:r>
            <a:r>
              <a:rPr lang="en-US" sz="1600" dirty="0" err="1"/>
              <a:t>menos</a:t>
            </a:r>
            <a:r>
              <a:rPr lang="en-US" sz="1600" dirty="0"/>
              <a:t> </a:t>
            </a:r>
            <a:r>
              <a:rPr lang="en-US" sz="1600" dirty="0" err="1"/>
              <a:t>afectados</a:t>
            </a:r>
            <a:r>
              <a:rPr lang="en-US" sz="1600" dirty="0"/>
              <a:t> </a:t>
            </a:r>
            <a:r>
              <a:rPr lang="en-US" sz="1600" dirty="0" err="1"/>
              <a:t>posible</a:t>
            </a:r>
            <a:r>
              <a:rPr lang="en-US" sz="1600" dirty="0"/>
              <a:t>. 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FC7406D-BA9F-4800-A219-E2AE286551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3556" r="31779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0693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5DC7890-B63D-42A1-AE7A-EDA93F49D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s-CR" sz="4000">
                <a:solidFill>
                  <a:srgbClr val="FFFFFF"/>
                </a:solidFill>
              </a:rPr>
              <a:t>Planteamiento del problema 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C9166F26-F84A-9BCD-4652-F56F14A6BC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111688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228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90D0CBD-6F9D-4613-848D-CDDBC3D17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68377"/>
            <a:ext cx="10515600" cy="1325563"/>
          </a:xfrm>
        </p:spPr>
        <p:txBody>
          <a:bodyPr>
            <a:normAutofit/>
          </a:bodyPr>
          <a:lstStyle/>
          <a:p>
            <a:r>
              <a:rPr lang="es-CR" dirty="0"/>
              <a:t>Objetivos del proyecto 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9F89DF24-69A7-4F28-AF27-FA5755F2A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77456"/>
            <a:ext cx="5097780" cy="37957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R" sz="2400"/>
              <a:t>Objetivo general </a:t>
            </a:r>
          </a:p>
          <a:p>
            <a:r>
              <a:rPr lang="es-CR" sz="2400"/>
              <a:t>Proponer un parámetro de control y metodología de prueba para determinar el punto máximo de utilización de los epóxicos 6511 bondline y Silver loaded en las estaciones de manufactura utilizadas para el ensamble de un dispositivo médico renombrado como “Opticross” </a:t>
            </a:r>
          </a:p>
          <a:p>
            <a:endParaRPr lang="es-CR" sz="240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813418B-49C9-407B-808D-04E5C4B5E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177456"/>
            <a:ext cx="5097780" cy="37957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R" sz="2000" dirty="0"/>
              <a:t>Objetivos específicos </a:t>
            </a:r>
          </a:p>
          <a:p>
            <a:r>
              <a:rPr lang="es-CR" sz="2000" dirty="0"/>
              <a:t>Analizar parámetros de proceso de manufactura relevantes para los epóxicos “6511 </a:t>
            </a:r>
            <a:r>
              <a:rPr lang="es-CR" sz="2000" dirty="0" err="1"/>
              <a:t>Bondline</a:t>
            </a:r>
            <a:r>
              <a:rPr lang="es-CR" sz="2000" dirty="0"/>
              <a:t>” y “Silver </a:t>
            </a:r>
            <a:r>
              <a:rPr lang="es-CR" sz="2000" dirty="0" err="1"/>
              <a:t>loaded</a:t>
            </a:r>
            <a:r>
              <a:rPr lang="es-CR" sz="2000" dirty="0"/>
              <a:t> 2080” para definir una variable de control que permita una utilización más eficiente  </a:t>
            </a:r>
          </a:p>
          <a:p>
            <a:r>
              <a:rPr lang="es-CR" sz="2000" dirty="0"/>
              <a:t>Recomendar una equipo o medio de medición que permita cuantificar la variable de control en la utilización de los epóxicos 6511 </a:t>
            </a:r>
            <a:r>
              <a:rPr lang="es-CR" sz="2000" dirty="0" err="1"/>
              <a:t>Bondline</a:t>
            </a:r>
            <a:r>
              <a:rPr lang="es-CR" sz="2000" dirty="0"/>
              <a:t> y Silver </a:t>
            </a:r>
            <a:r>
              <a:rPr lang="es-CR" sz="2000" dirty="0" err="1"/>
              <a:t>loaded</a:t>
            </a:r>
            <a:r>
              <a:rPr lang="es-CR" sz="2000" dirty="0"/>
              <a:t> 2080 </a:t>
            </a:r>
          </a:p>
          <a:p>
            <a:r>
              <a:rPr lang="es-CR" sz="2000" dirty="0"/>
              <a:t>Elaborar una guía de utilización del equipo o medio de medición identificado que permita un monitoreo en ambiente de producción para la variable de control identificada </a:t>
            </a:r>
          </a:p>
          <a:p>
            <a:pPr marL="0" indent="0">
              <a:buNone/>
            </a:pPr>
            <a:endParaRPr lang="es-CR" sz="1700" dirty="0"/>
          </a:p>
        </p:txBody>
      </p:sp>
    </p:spTree>
    <p:extLst>
      <p:ext uri="{BB962C8B-B14F-4D97-AF65-F5344CB8AC3E}">
        <p14:creationId xmlns:p14="http://schemas.microsoft.com/office/powerpoint/2010/main" val="468412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11636A5-11C4-40F7-AF51-5D15A1F5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s-CR" sz="4000">
                <a:solidFill>
                  <a:srgbClr val="FFFFFF"/>
                </a:solidFill>
              </a:rPr>
              <a:t>Alcance del proyecto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66DB29-49D0-4A72-9039-03D492AA8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s-CR" sz="2400" dirty="0"/>
              <a:t>El proyecto se limitará a la caracterizar sólo los epóxicos </a:t>
            </a:r>
          </a:p>
          <a:p>
            <a:r>
              <a:rPr lang="es-CR" sz="2400" dirty="0"/>
              <a:t>Se trabajará caracterizar específicamente el </a:t>
            </a:r>
            <a:r>
              <a:rPr lang="es-CR" sz="2400" dirty="0" err="1"/>
              <a:t>epoxico</a:t>
            </a:r>
            <a:r>
              <a:rPr lang="es-CR" sz="2400" dirty="0"/>
              <a:t> conocido como </a:t>
            </a:r>
            <a:r>
              <a:rPr lang="es-CR" sz="2400" dirty="0" err="1"/>
              <a:t>Bondline</a:t>
            </a:r>
            <a:r>
              <a:rPr lang="es-CR" sz="2400" dirty="0"/>
              <a:t> 6511, con posibilidad de expandirlo al </a:t>
            </a:r>
            <a:r>
              <a:rPr lang="es-CR" sz="2400" dirty="0" err="1"/>
              <a:t>epoxy</a:t>
            </a:r>
            <a:r>
              <a:rPr lang="es-CR" sz="2400" dirty="0"/>
              <a:t> </a:t>
            </a:r>
            <a:r>
              <a:rPr lang="es-CR" sz="2400" dirty="0" err="1"/>
              <a:t>silver</a:t>
            </a:r>
            <a:r>
              <a:rPr lang="es-CR" sz="2400" dirty="0"/>
              <a:t> </a:t>
            </a:r>
            <a:r>
              <a:rPr lang="es-CR" sz="2400" dirty="0" err="1"/>
              <a:t>loaded</a:t>
            </a:r>
            <a:r>
              <a:rPr lang="es-CR" sz="2400" dirty="0"/>
              <a:t> 2080 de plata. </a:t>
            </a:r>
          </a:p>
          <a:p>
            <a:r>
              <a:rPr lang="es-CR" sz="2400" dirty="0"/>
              <a:t>El proyecto se trabaja por ahora como una propuesta, con potencial posibilidad de implementación </a:t>
            </a:r>
          </a:p>
          <a:p>
            <a:pPr marL="0" indent="0">
              <a:buNone/>
            </a:pP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250818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B28B52-B19D-4C34-A950-211448737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Estructura detallada del trabajo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 descr="Diagrama&#10;&#10;Descripción generada automáticamente">
            <a:extLst>
              <a:ext uri="{FF2B5EF4-FFF2-40B4-BE49-F238E27FC236}">
                <a16:creationId xmlns:a16="http://schemas.microsoft.com/office/drawing/2014/main" id="{68833593-33EA-4926-B2BA-B9999F5FC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54296" y="736857"/>
            <a:ext cx="7214616" cy="535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89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FD970BE-1156-4255-ACD9-7A87E02123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7663" y="1447739"/>
            <a:ext cx="10905066" cy="5121776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1187179-0327-4CD9-92E1-97AD580BC27F}"/>
              </a:ext>
            </a:extLst>
          </p:cNvPr>
          <p:cNvSpPr txBox="1"/>
          <p:nvPr/>
        </p:nvSpPr>
        <p:spPr>
          <a:xfrm>
            <a:off x="537663" y="288485"/>
            <a:ext cx="10905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dirty="0"/>
              <a:t>Gestión de riesgos </a:t>
            </a:r>
          </a:p>
        </p:txBody>
      </p:sp>
    </p:spTree>
    <p:extLst>
      <p:ext uri="{BB962C8B-B14F-4D97-AF65-F5344CB8AC3E}">
        <p14:creationId xmlns:p14="http://schemas.microsoft.com/office/powerpoint/2010/main" val="2486167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EF7D47-F101-4A2A-A4FA-8D2C0D128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Recursos </a:t>
            </a:r>
          </a:p>
        </p:txBody>
      </p:sp>
      <p:graphicFrame>
        <p:nvGraphicFramePr>
          <p:cNvPr id="6" name="Marcador de contenido 3">
            <a:extLst>
              <a:ext uri="{FF2B5EF4-FFF2-40B4-BE49-F238E27FC236}">
                <a16:creationId xmlns:a16="http://schemas.microsoft.com/office/drawing/2014/main" id="{779A0095-203E-4898-8A50-F5394F512B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653148"/>
              </p:ext>
            </p:extLst>
          </p:nvPr>
        </p:nvGraphicFramePr>
        <p:xfrm>
          <a:off x="1341774" y="1863801"/>
          <a:ext cx="9508453" cy="4440748"/>
        </p:xfrm>
        <a:graphic>
          <a:graphicData uri="http://schemas.openxmlformats.org/drawingml/2006/table">
            <a:tbl>
              <a:tblPr firstRow="1" firstCol="1" bandRow="1"/>
              <a:tblGrid>
                <a:gridCol w="2701937">
                  <a:extLst>
                    <a:ext uri="{9D8B030D-6E8A-4147-A177-3AD203B41FA5}">
                      <a16:colId xmlns:a16="http://schemas.microsoft.com/office/drawing/2014/main" val="1942899987"/>
                    </a:ext>
                  </a:extLst>
                </a:gridCol>
                <a:gridCol w="3658284">
                  <a:extLst>
                    <a:ext uri="{9D8B030D-6E8A-4147-A177-3AD203B41FA5}">
                      <a16:colId xmlns:a16="http://schemas.microsoft.com/office/drawing/2014/main" val="3628310082"/>
                    </a:ext>
                  </a:extLst>
                </a:gridCol>
                <a:gridCol w="3148232">
                  <a:extLst>
                    <a:ext uri="{9D8B030D-6E8A-4147-A177-3AD203B41FA5}">
                      <a16:colId xmlns:a16="http://schemas.microsoft.com/office/drawing/2014/main" val="619194215"/>
                    </a:ext>
                  </a:extLst>
                </a:gridCol>
              </a:tblGrid>
              <a:tr h="28709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Recurso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Descripción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Costo estimado ($)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112518"/>
                  </a:ext>
                </a:extLst>
              </a:tr>
              <a:tr h="98061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Equipo de refrigeración para almacenamiento de epóxicos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 necesita cotizar y comprar un equipo de refrigeración para pruebas de almacenamiento de la materia prima a estudiar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265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654474"/>
                  </a:ext>
                </a:extLst>
              </a:tr>
              <a:tr h="1211792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Ordenes Rojas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 necesario correr ordenes de prueba en la planta de producción, para determinar qué factores y que observaciones en tiempo real se tienen acerca de la posible nueva implementación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114 (Costo unitario)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270549"/>
                  </a:ext>
                </a:extLst>
              </a:tr>
              <a:tr h="98061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Raw Material (epóxicos)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 necesita sacar de las materias primas varias muestras de epóxicos para pruebas en laboratorio. (Al menos 8 epóxicos en total, 4 de cada tipo)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551795"/>
                  </a:ext>
                </a:extLst>
              </a:tr>
              <a:tr h="980619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1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Viscosímetro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Viscosímetro que cumpla las necesidades del proceso, que básicamente se necesita que pueda medir un volumen pequeño y que pueda medir viscosidades altas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s-CR" sz="1400" b="0" i="0" u="none" strike="noStrike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 cuenta con uno para pruebas en la empresa </a:t>
                      </a:r>
                      <a:endParaRPr lang="es-CR" sz="2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591" marR="91591" marT="12721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76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744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0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Gráfico en un documento con un bolígrafo">
            <a:extLst>
              <a:ext uri="{FF2B5EF4-FFF2-40B4-BE49-F238E27FC236}">
                <a16:creationId xmlns:a16="http://schemas.microsoft.com/office/drawing/2014/main" id="{5B29FB7D-677D-2A87-6FD6-C127B50F68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5" r="1" b="14236"/>
          <a:stretch/>
        </p:blipFill>
        <p:spPr>
          <a:xfrm>
            <a:off x="-4243" y="10"/>
            <a:ext cx="12196243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828180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77100AA-BF68-4139-8224-79EA1F916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274247" y="753374"/>
            <a:ext cx="5353835" cy="5353836"/>
          </a:xfrm>
          <a:custGeom>
            <a:avLst/>
            <a:gdLst>
              <a:gd name="connsiteX0" fmla="*/ 5273742 w 5353835"/>
              <a:gd name="connsiteY0" fmla="*/ 690509 h 5353836"/>
              <a:gd name="connsiteX1" fmla="*/ 5353835 w 5353835"/>
              <a:gd name="connsiteY1" fmla="*/ 770602 h 5353836"/>
              <a:gd name="connsiteX2" fmla="*/ 5353835 w 5353835"/>
              <a:gd name="connsiteY2" fmla="*/ 4854514 h 5353836"/>
              <a:gd name="connsiteX3" fmla="*/ 5273742 w 5353835"/>
              <a:gd name="connsiteY3" fmla="*/ 4934608 h 5353836"/>
              <a:gd name="connsiteX4" fmla="*/ 502667 w 5353835"/>
              <a:gd name="connsiteY4" fmla="*/ 0 h 5353836"/>
              <a:gd name="connsiteX5" fmla="*/ 4583234 w 5353835"/>
              <a:gd name="connsiteY5" fmla="*/ 1 h 5353836"/>
              <a:gd name="connsiteX6" fmla="*/ 4663327 w 5353835"/>
              <a:gd name="connsiteY6" fmla="*/ 80094 h 5353836"/>
              <a:gd name="connsiteX7" fmla="*/ 422574 w 5353835"/>
              <a:gd name="connsiteY7" fmla="*/ 80094 h 5353836"/>
              <a:gd name="connsiteX8" fmla="*/ 0 w 5353835"/>
              <a:gd name="connsiteY8" fmla="*/ 502667 h 5353836"/>
              <a:gd name="connsiteX9" fmla="*/ 80093 w 5353835"/>
              <a:gd name="connsiteY9" fmla="*/ 422574 h 5353836"/>
              <a:gd name="connsiteX10" fmla="*/ 80093 w 5353835"/>
              <a:gd name="connsiteY10" fmla="*/ 5273743 h 5353836"/>
              <a:gd name="connsiteX11" fmla="*/ 4934607 w 5353835"/>
              <a:gd name="connsiteY11" fmla="*/ 5273743 h 5353836"/>
              <a:gd name="connsiteX12" fmla="*/ 4854514 w 5353835"/>
              <a:gd name="connsiteY12" fmla="*/ 5353836 h 5353836"/>
              <a:gd name="connsiteX13" fmla="*/ 0 w 5353835"/>
              <a:gd name="connsiteY13" fmla="*/ 5353836 h 535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6">
                <a:moveTo>
                  <a:pt x="5273742" y="690509"/>
                </a:moveTo>
                <a:lnTo>
                  <a:pt x="5353835" y="770602"/>
                </a:lnTo>
                <a:lnTo>
                  <a:pt x="5353835" y="4854514"/>
                </a:lnTo>
                <a:lnTo>
                  <a:pt x="5273742" y="4934608"/>
                </a:lnTo>
                <a:close/>
                <a:moveTo>
                  <a:pt x="502667" y="0"/>
                </a:moveTo>
                <a:lnTo>
                  <a:pt x="4583234" y="1"/>
                </a:lnTo>
                <a:lnTo>
                  <a:pt x="4663327" y="80094"/>
                </a:lnTo>
                <a:lnTo>
                  <a:pt x="422574" y="80094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5273743"/>
                </a:lnTo>
                <a:lnTo>
                  <a:pt x="4934607" y="5273743"/>
                </a:lnTo>
                <a:lnTo>
                  <a:pt x="4854514" y="5353836"/>
                </a:lnTo>
                <a:lnTo>
                  <a:pt x="0" y="5353836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5705DDA-8B52-4570-A2E7-C8CF9A0EE3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6981" y="2452526"/>
            <a:ext cx="4248318" cy="1952947"/>
          </a:xfrm>
          <a:noFill/>
        </p:spPr>
        <p:txBody>
          <a:bodyPr anchor="ctr">
            <a:normAutofit/>
          </a:bodyPr>
          <a:lstStyle/>
          <a:p>
            <a:r>
              <a:rPr lang="es-CR" sz="3600">
                <a:solidFill>
                  <a:srgbClr val="080808"/>
                </a:solidFill>
              </a:rPr>
              <a:t>Resultados hasta ahora 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AE34F108-138F-4C9D-A8F0-8965C8826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57565" y="4557900"/>
            <a:ext cx="2442690" cy="915772"/>
          </a:xfrm>
          <a:noFill/>
        </p:spPr>
        <p:txBody>
          <a:bodyPr>
            <a:normAutofit/>
          </a:bodyPr>
          <a:lstStyle/>
          <a:p>
            <a:endParaRPr lang="es-CR" sz="200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277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836</Words>
  <Application>Microsoft Office PowerPoint</Application>
  <PresentationFormat>Panorámica</PresentationFormat>
  <Paragraphs>79</Paragraphs>
  <Slides>13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Symbol</vt:lpstr>
      <vt:lpstr>Tema de Office</vt:lpstr>
      <vt:lpstr>Caracterización de epóxicos a nivel ingenieril para un dispositivo de intervención cardiológica </vt:lpstr>
      <vt:lpstr>Acerca de la empresa </vt:lpstr>
      <vt:lpstr>Planteamiento del problema </vt:lpstr>
      <vt:lpstr>Objetivos del proyecto </vt:lpstr>
      <vt:lpstr>Alcance del proyecto </vt:lpstr>
      <vt:lpstr>Estructura detallada del trabajo </vt:lpstr>
      <vt:lpstr>Presentación de PowerPoint</vt:lpstr>
      <vt:lpstr>Recursos </vt:lpstr>
      <vt:lpstr>Resultados hasta ahora </vt:lpstr>
      <vt:lpstr>Reporte de avance </vt:lpstr>
      <vt:lpstr>Caracterización  inicial </vt:lpstr>
      <vt:lpstr>Identificación del equipo necesario </vt:lpstr>
      <vt:lpstr>Recomendaciones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Caracterización de epóxicos a nivel ingenieril para un dispositivo de intervención cardiológica </dc:title>
  <dc:creator>Daniel Rodríguez  Chavez</dc:creator>
  <cp:lastModifiedBy>Daniel Rodríguez  Chavez</cp:lastModifiedBy>
  <cp:revision>6</cp:revision>
  <dcterms:created xsi:type="dcterms:W3CDTF">2022-08-27T23:19:10Z</dcterms:created>
  <dcterms:modified xsi:type="dcterms:W3CDTF">2022-08-28T22:16:46Z</dcterms:modified>
</cp:coreProperties>
</file>