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2" r:id="rId27"/>
  </p:sldIdLst>
  <p:sldSz cx="18288000" cy="10287000"/>
  <p:notesSz cx="6858000" cy="9144000"/>
  <p:embeddedFontLst>
    <p:embeddedFont>
      <p:font typeface="Arimo Bold" panose="020B0704020202020204" pitchFamily="34" charset="0"/>
      <p:regular r:id="rId29"/>
      <p:bold r:id="rId30"/>
    </p:embeddedFon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Cormorant Garamond Medium" pitchFamily="2" charset="77"/>
      <p:regular r:id="rId35"/>
    </p:embeddedFont>
    <p:embeddedFont>
      <p:font typeface="Cormorant Garamond Medium Italics" pitchFamily="2" charset="77"/>
      <p:regular r:id="rId36"/>
      <p:italic r:id="rId37"/>
    </p:embeddedFont>
    <p:embeddedFont>
      <p:font typeface="Gistesy" pitchFamily="2" charset="0"/>
      <p:regular r:id="rId38"/>
    </p:embeddedFont>
    <p:embeddedFont>
      <p:font typeface="Poppins Bold" panose="02000000000000000000" pitchFamily="2" charset="77"/>
      <p:regular r:id="rId39"/>
      <p:bold r:id="rId40"/>
    </p:embeddedFont>
    <p:embeddedFont>
      <p:font typeface="Poppins Medium" panose="020B0604020202020204" pitchFamily="34" charset="0"/>
      <p:regular r:id="rId41"/>
      <p:italic r:id="rId42"/>
    </p:embeddedFont>
    <p:embeddedFont>
      <p:font typeface="Poppins Medium Bold" panose="02000000000000000000" pitchFamily="2" charset="77"/>
      <p:regular r:id="rId43"/>
      <p:bold r:id="rId4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69" autoAdjust="0"/>
    <p:restoredTop sz="94609" autoAdjust="0"/>
  </p:normalViewPr>
  <p:slideViewPr>
    <p:cSldViewPr>
      <p:cViewPr varScale="1">
        <p:scale>
          <a:sx n="66" d="100"/>
          <a:sy n="66" d="100"/>
        </p:scale>
        <p:origin x="992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1.fntdata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1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25.03.2022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25.03.2022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AE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32787" r="32787"/>
          <a:stretch>
            <a:fillRect/>
          </a:stretch>
        </p:blipFill>
        <p:spPr>
          <a:xfrm rot="-5400000">
            <a:off x="6182654" y="-5485408"/>
            <a:ext cx="6438661" cy="19257326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514350" y="1172108"/>
            <a:ext cx="16744950" cy="56892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392"/>
              </a:lnSpc>
              <a:spcBef>
                <a:spcPct val="0"/>
              </a:spcBef>
            </a:pPr>
            <a:r>
              <a:rPr lang="en-US" sz="8137" spc="16">
                <a:solidFill>
                  <a:srgbClr val="000000"/>
                </a:solidFill>
                <a:latin typeface="Cormorant Garamond Medium"/>
              </a:rPr>
              <a:t>¿Ofrece la plataforma de </a:t>
            </a:r>
            <a:r>
              <a:rPr lang="en-US" sz="8137" spc="16">
                <a:solidFill>
                  <a:srgbClr val="000000"/>
                </a:solidFill>
                <a:latin typeface="Cormorant Garamond Medium Italics"/>
              </a:rPr>
              <a:t>YouTubeTM</a:t>
            </a:r>
            <a:r>
              <a:rPr lang="en-US" sz="8137" spc="16">
                <a:solidFill>
                  <a:srgbClr val="000000"/>
                </a:solidFill>
                <a:latin typeface="Cormorant Garamond Medium"/>
              </a:rPr>
              <a:t> confiabilidad y calidad en los videos de ortodoncia fija como fuente de información para el paciente?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028700" y="7962537"/>
            <a:ext cx="10528714" cy="1233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981"/>
              </a:lnSpc>
            </a:pPr>
            <a:r>
              <a:rPr lang="en-US" sz="3558" spc="7">
                <a:solidFill>
                  <a:srgbClr val="000000"/>
                </a:solidFill>
                <a:latin typeface="Poppins Bold"/>
              </a:rPr>
              <a:t>HALLESLEVENS, JAHOMARA.</a:t>
            </a:r>
          </a:p>
          <a:p>
            <a:pPr>
              <a:lnSpc>
                <a:spcPts val="4981"/>
              </a:lnSpc>
              <a:spcBef>
                <a:spcPct val="0"/>
              </a:spcBef>
            </a:pPr>
            <a:r>
              <a:rPr lang="en-US" sz="3558" spc="7">
                <a:solidFill>
                  <a:srgbClr val="000000"/>
                </a:solidFill>
                <a:latin typeface="Poppins Bold"/>
              </a:rPr>
              <a:t>LÓPEZ, JUANITA.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032560" y="1425087"/>
            <a:ext cx="2903928" cy="2903928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1347461" y="1425087"/>
            <a:ext cx="2903928" cy="2903928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3AE9D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4032560" y="6354372"/>
            <a:ext cx="2903928" cy="2903928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DDD5CE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11522962" y="6123466"/>
            <a:ext cx="2903928" cy="2903928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777777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4671441" y="2150610"/>
            <a:ext cx="1626165" cy="13004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655"/>
              </a:lnSpc>
              <a:spcBef>
                <a:spcPct val="0"/>
              </a:spcBef>
            </a:pPr>
            <a:r>
              <a:rPr lang="en-US" sz="7611" spc="15">
                <a:solidFill>
                  <a:srgbClr val="FFFFFF"/>
                </a:solidFill>
                <a:latin typeface="Poppins Bold"/>
              </a:rPr>
              <a:t>01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1986342" y="2150610"/>
            <a:ext cx="1626165" cy="13116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655"/>
              </a:lnSpc>
              <a:spcBef>
                <a:spcPct val="0"/>
              </a:spcBef>
            </a:pPr>
            <a:r>
              <a:rPr lang="en-US" sz="7611" spc="15">
                <a:solidFill>
                  <a:srgbClr val="000000"/>
                </a:solidFill>
                <a:latin typeface="Poppins Bold"/>
              </a:rPr>
              <a:t>02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4671441" y="7074323"/>
            <a:ext cx="1626165" cy="13116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655"/>
              </a:lnSpc>
              <a:spcBef>
                <a:spcPct val="0"/>
              </a:spcBef>
            </a:pPr>
            <a:r>
              <a:rPr lang="en-US" sz="7611" spc="15">
                <a:solidFill>
                  <a:srgbClr val="000000"/>
                </a:solidFill>
                <a:latin typeface="Poppins Bold"/>
              </a:rPr>
              <a:t>03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2161844" y="6843416"/>
            <a:ext cx="1626165" cy="13116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655"/>
              </a:lnSpc>
              <a:spcBef>
                <a:spcPct val="0"/>
              </a:spcBef>
            </a:pPr>
            <a:r>
              <a:rPr lang="en-US" sz="7611" spc="15">
                <a:solidFill>
                  <a:srgbClr val="FFFFFF"/>
                </a:solidFill>
                <a:latin typeface="Poppins Bold"/>
              </a:rPr>
              <a:t>04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426890" y="2245860"/>
            <a:ext cx="3673460" cy="10824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386"/>
              </a:lnSpc>
              <a:spcBef>
                <a:spcPct val="0"/>
              </a:spcBef>
            </a:pPr>
            <a:r>
              <a:rPr lang="en-US" sz="3133" spc="156">
                <a:solidFill>
                  <a:srgbClr val="000000"/>
                </a:solidFill>
                <a:latin typeface="Poppins Medium Bold"/>
              </a:rPr>
              <a:t>Término "ortodoncia"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0892" y="7095023"/>
            <a:ext cx="3784740" cy="11004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447"/>
              </a:lnSpc>
              <a:spcBef>
                <a:spcPct val="0"/>
              </a:spcBef>
            </a:pPr>
            <a:r>
              <a:rPr lang="en-US" sz="3176" spc="158">
                <a:solidFill>
                  <a:srgbClr val="000000"/>
                </a:solidFill>
                <a:latin typeface="Poppins Medium Bold"/>
              </a:rPr>
              <a:t>Filtro "videos más relevantes"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4576477" y="7095023"/>
            <a:ext cx="3523873" cy="10600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342"/>
              </a:lnSpc>
              <a:spcBef>
                <a:spcPct val="0"/>
              </a:spcBef>
            </a:pPr>
            <a:r>
              <a:rPr lang="en-US" sz="3101" spc="155">
                <a:solidFill>
                  <a:srgbClr val="000000"/>
                </a:solidFill>
                <a:latin typeface="Poppins Medium Bold"/>
              </a:rPr>
              <a:t>Una sola investigadora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16196" y="2326260"/>
            <a:ext cx="3254131" cy="11359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587"/>
              </a:lnSpc>
              <a:spcBef>
                <a:spcPct val="0"/>
              </a:spcBef>
            </a:pPr>
            <a:r>
              <a:rPr lang="en-US" sz="3276" spc="163">
                <a:solidFill>
                  <a:srgbClr val="000000"/>
                </a:solidFill>
                <a:latin typeface="Poppins Medium Bold"/>
              </a:rPr>
              <a:t>Eliminación de cookies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6098701" y="4580416"/>
            <a:ext cx="5887641" cy="1543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99"/>
              </a:lnSpc>
            </a:pPr>
            <a:r>
              <a:rPr lang="en-US" sz="9000">
                <a:solidFill>
                  <a:srgbClr val="000000"/>
                </a:solidFill>
                <a:latin typeface="Gistesy"/>
              </a:rPr>
              <a:t>Recolección de datos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55575" y="570029"/>
            <a:ext cx="9146943" cy="9146943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3AE9D">
                <a:alpha val="17647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-286587" y="-87615"/>
            <a:ext cx="1315287" cy="1315287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5450955" y="3970754"/>
            <a:ext cx="8771159" cy="27889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677"/>
              </a:lnSpc>
              <a:spcBef>
                <a:spcPct val="0"/>
              </a:spcBef>
            </a:pPr>
            <a:r>
              <a:rPr lang="en-US" sz="16198" spc="32">
                <a:solidFill>
                  <a:srgbClr val="1E1C1D"/>
                </a:solidFill>
                <a:latin typeface="Gistesy"/>
              </a:rPr>
              <a:t>Variables: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0267782" y="4240109"/>
            <a:ext cx="4871224" cy="6046891"/>
          </a:xfrm>
          <a:prstGeom prst="rect">
            <a:avLst/>
          </a:prstGeom>
          <a:solidFill>
            <a:srgbClr val="777777"/>
          </a:solidFill>
        </p:spPr>
      </p:sp>
      <p:grpSp>
        <p:nvGrpSpPr>
          <p:cNvPr id="3" name="Group 3"/>
          <p:cNvGrpSpPr/>
          <p:nvPr/>
        </p:nvGrpSpPr>
        <p:grpSpPr>
          <a:xfrm>
            <a:off x="1087315" y="632313"/>
            <a:ext cx="792773" cy="792773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/>
            </a:solidFill>
          </p:spPr>
        </p:sp>
      </p:grpSp>
      <p:sp>
        <p:nvSpPr>
          <p:cNvPr id="5" name="AutoShape 5"/>
          <p:cNvSpPr/>
          <p:nvPr/>
        </p:nvSpPr>
        <p:spPr>
          <a:xfrm>
            <a:off x="413093" y="1730696"/>
            <a:ext cx="17461814" cy="2601066"/>
          </a:xfrm>
          <a:prstGeom prst="rect">
            <a:avLst/>
          </a:prstGeom>
          <a:solidFill>
            <a:srgbClr val="9F9389"/>
          </a:solidFill>
        </p:spPr>
      </p:sp>
      <p:grpSp>
        <p:nvGrpSpPr>
          <p:cNvPr id="6" name="Group 6"/>
          <p:cNvGrpSpPr/>
          <p:nvPr/>
        </p:nvGrpSpPr>
        <p:grpSpPr>
          <a:xfrm>
            <a:off x="13920551" y="3609757"/>
            <a:ext cx="1533743" cy="1533743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7075943" y="1805838"/>
            <a:ext cx="10060020" cy="21936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7794"/>
              </a:lnSpc>
              <a:spcBef>
                <a:spcPct val="0"/>
              </a:spcBef>
            </a:pPr>
            <a:r>
              <a:rPr lang="en-US" sz="12710" spc="25">
                <a:solidFill>
                  <a:srgbClr val="000000"/>
                </a:solidFill>
                <a:latin typeface="Gistesy"/>
              </a:rPr>
              <a:t>1-Información del video: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632966" y="6214094"/>
            <a:ext cx="4054457" cy="25086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17216" lvl="1" indent="-308608" algn="ctr">
              <a:lnSpc>
                <a:spcPts val="4002"/>
              </a:lnSpc>
              <a:buFont typeface="Arial"/>
              <a:buChar char="•"/>
            </a:pPr>
            <a:r>
              <a:rPr lang="en-US" sz="2858" spc="142">
                <a:solidFill>
                  <a:srgbClr val="FFFFFF"/>
                </a:solidFill>
                <a:latin typeface="Poppins Medium Bold"/>
              </a:rPr>
              <a:t>Tiempo</a:t>
            </a:r>
          </a:p>
          <a:p>
            <a:pPr marL="617216" lvl="1" indent="-308608" algn="ctr">
              <a:lnSpc>
                <a:spcPts val="4002"/>
              </a:lnSpc>
              <a:buFont typeface="Arial"/>
              <a:buChar char="•"/>
            </a:pPr>
            <a:r>
              <a:rPr lang="en-US" sz="2858" spc="142">
                <a:solidFill>
                  <a:srgbClr val="FFFFFF"/>
                </a:solidFill>
                <a:latin typeface="Poppins Medium Bold"/>
              </a:rPr>
              <a:t>Visualizaciones</a:t>
            </a:r>
          </a:p>
          <a:p>
            <a:pPr marL="617216" lvl="1" indent="-308608" algn="ctr">
              <a:lnSpc>
                <a:spcPts val="4002"/>
              </a:lnSpc>
              <a:buFont typeface="Arial"/>
              <a:buChar char="•"/>
            </a:pPr>
            <a:r>
              <a:rPr lang="en-US" sz="2858" spc="142">
                <a:solidFill>
                  <a:srgbClr val="FFFFFF"/>
                </a:solidFill>
                <a:latin typeface="Poppins Medium Bold"/>
              </a:rPr>
              <a:t>Comentarios</a:t>
            </a:r>
          </a:p>
          <a:p>
            <a:pPr marL="617216" lvl="1" indent="-308608" algn="ctr">
              <a:lnSpc>
                <a:spcPts val="4002"/>
              </a:lnSpc>
              <a:buFont typeface="Arial"/>
              <a:buChar char="•"/>
            </a:pPr>
            <a:r>
              <a:rPr lang="en-US" sz="2858" spc="142">
                <a:solidFill>
                  <a:srgbClr val="FFFFFF"/>
                </a:solidFill>
                <a:latin typeface="Poppins Medium Bold"/>
              </a:rPr>
              <a:t>Likes</a:t>
            </a:r>
          </a:p>
          <a:p>
            <a:pPr marL="617216" lvl="1" indent="-308608" algn="ctr">
              <a:lnSpc>
                <a:spcPts val="4002"/>
              </a:lnSpc>
              <a:buFont typeface="Arial"/>
              <a:buChar char="•"/>
            </a:pPr>
            <a:r>
              <a:rPr lang="en-US" sz="2858" spc="142">
                <a:solidFill>
                  <a:srgbClr val="FFFFFF"/>
                </a:solidFill>
                <a:latin typeface="Poppins Medium Bold"/>
              </a:rPr>
              <a:t>Fuente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DF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785113" y="2596566"/>
            <a:ext cx="13074402" cy="7265365"/>
            <a:chOff x="0" y="0"/>
            <a:chExt cx="17432536" cy="9687154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2" r="2"/>
            <a:stretch>
              <a:fillRect/>
            </a:stretch>
          </p:blipFill>
          <p:spPr>
            <a:xfrm>
              <a:off x="0" y="0"/>
              <a:ext cx="17432536" cy="9687154"/>
            </a:xfrm>
            <a:prstGeom prst="rect">
              <a:avLst/>
            </a:prstGeom>
          </p:spPr>
        </p:pic>
      </p:grpSp>
      <p:sp>
        <p:nvSpPr>
          <p:cNvPr id="4" name="AutoShape 4"/>
          <p:cNvSpPr/>
          <p:nvPr/>
        </p:nvSpPr>
        <p:spPr>
          <a:xfrm>
            <a:off x="639032" y="-262308"/>
            <a:ext cx="17461814" cy="2601066"/>
          </a:xfrm>
          <a:prstGeom prst="rect">
            <a:avLst/>
          </a:prstGeom>
          <a:solidFill>
            <a:srgbClr val="D99489"/>
          </a:solidFill>
        </p:spPr>
      </p:sp>
      <p:grpSp>
        <p:nvGrpSpPr>
          <p:cNvPr id="5" name="Group 5"/>
          <p:cNvGrpSpPr/>
          <p:nvPr/>
        </p:nvGrpSpPr>
        <p:grpSpPr>
          <a:xfrm>
            <a:off x="1087315" y="632313"/>
            <a:ext cx="792773" cy="792773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-51471" y="247777"/>
            <a:ext cx="17310771" cy="17681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4368"/>
              </a:lnSpc>
              <a:spcBef>
                <a:spcPct val="0"/>
              </a:spcBef>
            </a:pPr>
            <a:r>
              <a:rPr lang="en-US" sz="10262" spc="20">
                <a:solidFill>
                  <a:srgbClr val="000000"/>
                </a:solidFill>
                <a:latin typeface="Gistesy"/>
              </a:rPr>
              <a:t>2-Escala Global de Calidad (GQS):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139238" y="4295775"/>
            <a:ext cx="9525" cy="1533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99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9139238" y="4819967"/>
            <a:ext cx="9525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D8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708074" y="3035078"/>
            <a:ext cx="12862327" cy="3425000"/>
            <a:chOff x="0" y="0"/>
            <a:chExt cx="17149769" cy="4566667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t="1308" b="1308"/>
            <a:stretch>
              <a:fillRect/>
            </a:stretch>
          </p:blipFill>
          <p:spPr>
            <a:xfrm>
              <a:off x="0" y="0"/>
              <a:ext cx="17149769" cy="4566667"/>
            </a:xfrm>
            <a:prstGeom prst="rect">
              <a:avLst/>
            </a:prstGeom>
          </p:spPr>
        </p:pic>
      </p:grpSp>
      <p:sp>
        <p:nvSpPr>
          <p:cNvPr id="4" name="AutoShape 4"/>
          <p:cNvSpPr/>
          <p:nvPr/>
        </p:nvSpPr>
        <p:spPr>
          <a:xfrm>
            <a:off x="639032" y="-262308"/>
            <a:ext cx="17461814" cy="2601066"/>
          </a:xfrm>
          <a:prstGeom prst="rect">
            <a:avLst/>
          </a:prstGeom>
          <a:solidFill>
            <a:srgbClr val="C3AE9D"/>
          </a:solidFill>
        </p:spPr>
      </p:sp>
      <p:grpSp>
        <p:nvGrpSpPr>
          <p:cNvPr id="5" name="Group 5"/>
          <p:cNvGrpSpPr/>
          <p:nvPr/>
        </p:nvGrpSpPr>
        <p:grpSpPr>
          <a:xfrm>
            <a:off x="1087315" y="632313"/>
            <a:ext cx="792773" cy="792773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266936" y="6661785"/>
            <a:ext cx="5744603" cy="2894741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3072008" y="222563"/>
            <a:ext cx="12595863" cy="17681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4368"/>
              </a:lnSpc>
              <a:spcBef>
                <a:spcPct val="0"/>
              </a:spcBef>
            </a:pPr>
            <a:r>
              <a:rPr lang="en-US" sz="10262" spc="20">
                <a:solidFill>
                  <a:srgbClr val="000000"/>
                </a:solidFill>
                <a:latin typeface="Gistesy"/>
              </a:rPr>
              <a:t>3-DISCERN adaptado: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9139238" y="4295775"/>
            <a:ext cx="9525" cy="1533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99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9139238" y="4819967"/>
            <a:ext cx="9525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5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3021635"/>
            <a:ext cx="9672013" cy="7265365"/>
            <a:chOff x="0" y="0"/>
            <a:chExt cx="12896018" cy="9687154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10540" r="10540"/>
            <a:stretch>
              <a:fillRect/>
            </a:stretch>
          </p:blipFill>
          <p:spPr>
            <a:xfrm>
              <a:off x="0" y="0"/>
              <a:ext cx="12896018" cy="9687154"/>
            </a:xfrm>
            <a:prstGeom prst="rect">
              <a:avLst/>
            </a:prstGeom>
          </p:spPr>
        </p:pic>
      </p:grpSp>
      <p:sp>
        <p:nvSpPr>
          <p:cNvPr id="4" name="AutoShape 4"/>
          <p:cNvSpPr/>
          <p:nvPr/>
        </p:nvSpPr>
        <p:spPr>
          <a:xfrm>
            <a:off x="7652056" y="0"/>
            <a:ext cx="9672013" cy="4886642"/>
          </a:xfrm>
          <a:prstGeom prst="rect">
            <a:avLst/>
          </a:prstGeom>
          <a:solidFill>
            <a:srgbClr val="624E3E"/>
          </a:solidFill>
        </p:spPr>
      </p:sp>
      <p:grpSp>
        <p:nvGrpSpPr>
          <p:cNvPr id="5" name="Group 5"/>
          <p:cNvGrpSpPr/>
          <p:nvPr/>
        </p:nvGrpSpPr>
        <p:grpSpPr>
          <a:xfrm>
            <a:off x="16795223" y="4233831"/>
            <a:ext cx="1305623" cy="1305623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6509498" y="12052"/>
            <a:ext cx="8601534" cy="4874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9546"/>
              </a:lnSpc>
              <a:spcBef>
                <a:spcPct val="0"/>
              </a:spcBef>
            </a:pPr>
            <a:r>
              <a:rPr lang="en-US" sz="13962" spc="27">
                <a:solidFill>
                  <a:srgbClr val="FFFFFF"/>
                </a:solidFill>
                <a:latin typeface="Gistesy"/>
              </a:rPr>
              <a:t>Análisis estadístico:</a:t>
            </a:r>
            <a:r>
              <a:rPr lang="en-US" sz="13962" spc="27">
                <a:solidFill>
                  <a:srgbClr val="000000"/>
                </a:solidFill>
                <a:latin typeface="Gistesy"/>
              </a:rPr>
              <a:t>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148462" y="6597167"/>
            <a:ext cx="7789800" cy="21684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357"/>
              </a:lnSpc>
            </a:pPr>
            <a:r>
              <a:rPr lang="en-US" sz="3112" spc="155">
                <a:solidFill>
                  <a:srgbClr val="000000"/>
                </a:solidFill>
                <a:latin typeface="Poppins Medium Bold"/>
              </a:rPr>
              <a:t>Estadística descriptiva:</a:t>
            </a:r>
          </a:p>
          <a:p>
            <a:pPr algn="just">
              <a:lnSpc>
                <a:spcPts val="4357"/>
              </a:lnSpc>
            </a:pPr>
            <a:endParaRPr lang="en-US" sz="3112" spc="155">
              <a:solidFill>
                <a:srgbClr val="000000"/>
              </a:solidFill>
              <a:latin typeface="Poppins Medium Bold"/>
            </a:endParaRPr>
          </a:p>
          <a:p>
            <a:pPr marL="672048" lvl="1" indent="-336024" algn="just">
              <a:lnSpc>
                <a:spcPts val="4357"/>
              </a:lnSpc>
              <a:buFont typeface="Arial"/>
              <a:buChar char="•"/>
            </a:pPr>
            <a:r>
              <a:rPr lang="en-US" sz="3112" spc="155">
                <a:solidFill>
                  <a:srgbClr val="000000"/>
                </a:solidFill>
                <a:latin typeface="Poppins Medium Bold"/>
              </a:rPr>
              <a:t>Excel</a:t>
            </a:r>
          </a:p>
          <a:p>
            <a:pPr marL="672048" lvl="1" indent="-336024" algn="just">
              <a:lnSpc>
                <a:spcPts val="4357"/>
              </a:lnSpc>
              <a:buFont typeface="Arial"/>
              <a:buChar char="•"/>
            </a:pPr>
            <a:r>
              <a:rPr lang="en-US" sz="3112" spc="155">
                <a:solidFill>
                  <a:srgbClr val="000000"/>
                </a:solidFill>
                <a:latin typeface="Poppins Medium Bold"/>
              </a:rPr>
              <a:t>SPSS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9139238" y="4295775"/>
            <a:ext cx="9525" cy="1533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99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9139238" y="4819967"/>
            <a:ext cx="9525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8904648" y="-419100"/>
            <a:ext cx="9688152" cy="11125200"/>
          </a:xfrm>
          <a:prstGeom prst="rect">
            <a:avLst/>
          </a:prstGeom>
          <a:solidFill>
            <a:srgbClr val="C3AE9D">
              <a:alpha val="51765"/>
            </a:srgbClr>
          </a:solidFill>
        </p:spPr>
      </p:sp>
      <p:grpSp>
        <p:nvGrpSpPr>
          <p:cNvPr id="3" name="Group 3"/>
          <p:cNvGrpSpPr/>
          <p:nvPr/>
        </p:nvGrpSpPr>
        <p:grpSpPr>
          <a:xfrm>
            <a:off x="1668964" y="972492"/>
            <a:ext cx="5061257" cy="4040484"/>
            <a:chOff x="0" y="0"/>
            <a:chExt cx="6748342" cy="5387312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3379" b="3379"/>
            <a:stretch>
              <a:fillRect/>
            </a:stretch>
          </p:blipFill>
          <p:spPr>
            <a:xfrm>
              <a:off x="0" y="0"/>
              <a:ext cx="6748342" cy="5387312"/>
            </a:xfrm>
            <a:prstGeom prst="rect">
              <a:avLst/>
            </a:prstGeom>
          </p:spPr>
        </p:pic>
      </p:grpSp>
      <p:sp>
        <p:nvSpPr>
          <p:cNvPr id="5" name="AutoShape 5"/>
          <p:cNvSpPr/>
          <p:nvPr/>
        </p:nvSpPr>
        <p:spPr>
          <a:xfrm>
            <a:off x="1668964" y="5633148"/>
            <a:ext cx="5061257" cy="327368"/>
          </a:xfrm>
          <a:prstGeom prst="rect">
            <a:avLst/>
          </a:prstGeom>
          <a:solidFill>
            <a:srgbClr val="624E3E"/>
          </a:solidFill>
        </p:spPr>
      </p:sp>
      <p:sp>
        <p:nvSpPr>
          <p:cNvPr id="6" name="AutoShape 6"/>
          <p:cNvSpPr/>
          <p:nvPr/>
        </p:nvSpPr>
        <p:spPr>
          <a:xfrm>
            <a:off x="1668964" y="9555612"/>
            <a:ext cx="5061257" cy="327368"/>
          </a:xfrm>
          <a:prstGeom prst="rect">
            <a:avLst/>
          </a:prstGeom>
          <a:solidFill>
            <a:srgbClr val="624E3E"/>
          </a:solidFill>
        </p:spPr>
      </p:sp>
      <p:grpSp>
        <p:nvGrpSpPr>
          <p:cNvPr id="7" name="Group 7"/>
          <p:cNvGrpSpPr/>
          <p:nvPr/>
        </p:nvGrpSpPr>
        <p:grpSpPr>
          <a:xfrm>
            <a:off x="1272577" y="632313"/>
            <a:ext cx="792773" cy="792773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9868484" y="632313"/>
            <a:ext cx="680357" cy="680357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9868484" y="5756638"/>
            <a:ext cx="680357" cy="680357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2065350" y="5968314"/>
            <a:ext cx="7041244" cy="35872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374"/>
              </a:lnSpc>
              <a:spcBef>
                <a:spcPct val="0"/>
              </a:spcBef>
            </a:pPr>
            <a:r>
              <a:rPr lang="en-US" sz="10267" spc="20">
                <a:solidFill>
                  <a:srgbClr val="000000"/>
                </a:solidFill>
                <a:latin typeface="Gistesy"/>
              </a:rPr>
              <a:t>Estadística inferencial: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0889019" y="962025"/>
            <a:ext cx="7135203" cy="26566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45"/>
              </a:lnSpc>
            </a:pPr>
            <a:r>
              <a:rPr lang="en-US" sz="3032" spc="151">
                <a:solidFill>
                  <a:srgbClr val="000000"/>
                </a:solidFill>
                <a:latin typeface="Poppins Medium Bold"/>
              </a:rPr>
              <a:t>Cruce de variables:</a:t>
            </a:r>
          </a:p>
          <a:p>
            <a:pPr>
              <a:lnSpc>
                <a:spcPts val="4245"/>
              </a:lnSpc>
            </a:pPr>
            <a:endParaRPr lang="en-US" sz="3032" spc="151">
              <a:solidFill>
                <a:srgbClr val="000000"/>
              </a:solidFill>
              <a:latin typeface="Poppins Medium Bold"/>
            </a:endParaRPr>
          </a:p>
          <a:p>
            <a:pPr marL="654645" lvl="1" indent="-327322">
              <a:lnSpc>
                <a:spcPts val="4245"/>
              </a:lnSpc>
              <a:buFont typeface="Arial"/>
              <a:buChar char="•"/>
            </a:pPr>
            <a:r>
              <a:rPr lang="en-US" sz="3032" spc="151">
                <a:solidFill>
                  <a:srgbClr val="000000"/>
                </a:solidFill>
                <a:latin typeface="Poppins Medium Bold"/>
              </a:rPr>
              <a:t>Fuente / GQS  </a:t>
            </a:r>
          </a:p>
          <a:p>
            <a:pPr>
              <a:lnSpc>
                <a:spcPts val="4245"/>
              </a:lnSpc>
            </a:pPr>
            <a:endParaRPr lang="en-US" sz="3032" spc="151">
              <a:solidFill>
                <a:srgbClr val="000000"/>
              </a:solidFill>
              <a:latin typeface="Poppins Medium Bold"/>
            </a:endParaRPr>
          </a:p>
          <a:p>
            <a:pPr marL="654645" lvl="1" indent="-327322">
              <a:lnSpc>
                <a:spcPts val="4245"/>
              </a:lnSpc>
              <a:buFont typeface="Arial"/>
              <a:buChar char="•"/>
            </a:pPr>
            <a:r>
              <a:rPr lang="en-US" sz="3032" spc="151">
                <a:solidFill>
                  <a:srgbClr val="000000"/>
                </a:solidFill>
                <a:latin typeface="Poppins Medium Bold"/>
              </a:rPr>
              <a:t>Fuente / DISCERN modificado  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889019" y="6030142"/>
            <a:ext cx="7398981" cy="37234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45"/>
              </a:lnSpc>
            </a:pPr>
            <a:r>
              <a:rPr lang="en-US" sz="3032" spc="151">
                <a:solidFill>
                  <a:srgbClr val="000000"/>
                </a:solidFill>
                <a:latin typeface="Poppins Medium Bold"/>
              </a:rPr>
              <a:t>Pruebas según la naturaleza de variables:</a:t>
            </a:r>
          </a:p>
          <a:p>
            <a:pPr>
              <a:lnSpc>
                <a:spcPts val="4245"/>
              </a:lnSpc>
            </a:pPr>
            <a:endParaRPr lang="en-US" sz="3032" spc="151">
              <a:solidFill>
                <a:srgbClr val="000000"/>
              </a:solidFill>
              <a:latin typeface="Poppins Medium Bold"/>
            </a:endParaRPr>
          </a:p>
          <a:p>
            <a:pPr marL="654645" lvl="1" indent="-327322" algn="l">
              <a:lnSpc>
                <a:spcPts val="4245"/>
              </a:lnSpc>
              <a:spcBef>
                <a:spcPct val="0"/>
              </a:spcBef>
              <a:buFont typeface="Arial"/>
              <a:buChar char="•"/>
            </a:pPr>
            <a:r>
              <a:rPr lang="en-US" sz="3032" u="none" spc="151">
                <a:solidFill>
                  <a:srgbClr val="000000"/>
                </a:solidFill>
                <a:latin typeface="Poppins Medium Bold"/>
              </a:rPr>
              <a:t>Kolmogorov-Smirnov </a:t>
            </a:r>
          </a:p>
          <a:p>
            <a:pPr marL="654645" lvl="1" indent="-327322" algn="l">
              <a:lnSpc>
                <a:spcPts val="4245"/>
              </a:lnSpc>
              <a:spcBef>
                <a:spcPct val="0"/>
              </a:spcBef>
              <a:buFont typeface="Arial"/>
              <a:buChar char="•"/>
            </a:pPr>
            <a:r>
              <a:rPr lang="en-US" sz="3032" u="none" spc="151">
                <a:solidFill>
                  <a:srgbClr val="000000"/>
                </a:solidFill>
                <a:latin typeface="Poppins Medium Bold"/>
              </a:rPr>
              <a:t>Kruskal-Wallis </a:t>
            </a:r>
          </a:p>
          <a:p>
            <a:pPr marL="654645" lvl="1" indent="-327322" algn="l">
              <a:lnSpc>
                <a:spcPts val="4245"/>
              </a:lnSpc>
              <a:spcBef>
                <a:spcPct val="0"/>
              </a:spcBef>
              <a:buFont typeface="Arial"/>
              <a:buChar char="•"/>
            </a:pPr>
            <a:r>
              <a:rPr lang="en-US" sz="3032" u="none" spc="151">
                <a:solidFill>
                  <a:srgbClr val="000000"/>
                </a:solidFill>
                <a:latin typeface="Poppins Medium Bold"/>
              </a:rPr>
              <a:t>Chi-Cuadrado</a:t>
            </a:r>
          </a:p>
          <a:p>
            <a:pPr marL="0" lvl="0" indent="0" algn="l">
              <a:lnSpc>
                <a:spcPts val="4245"/>
              </a:lnSpc>
              <a:spcBef>
                <a:spcPct val="0"/>
              </a:spcBef>
            </a:pPr>
            <a:endParaRPr lang="en-US" sz="3032" u="none" spc="151">
              <a:solidFill>
                <a:srgbClr val="000000"/>
              </a:solidFill>
              <a:latin typeface="Poppins Medium Bol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55575" y="570029"/>
            <a:ext cx="9146943" cy="9146943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00000">
                <a:alpha val="17647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-286587" y="-87615"/>
            <a:ext cx="1315287" cy="1315287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1E1C1D"/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5131359" y="3587094"/>
            <a:ext cx="8771159" cy="27889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677"/>
              </a:lnSpc>
              <a:spcBef>
                <a:spcPct val="0"/>
              </a:spcBef>
            </a:pPr>
            <a:r>
              <a:rPr lang="en-US" sz="16198" spc="32">
                <a:solidFill>
                  <a:srgbClr val="1E1C1D"/>
                </a:solidFill>
                <a:latin typeface="Gistesy"/>
              </a:rPr>
              <a:t>Resultados: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81478" r="80906"/>
          <a:stretch>
            <a:fillRect/>
          </a:stretch>
        </p:blipFill>
        <p:spPr>
          <a:xfrm>
            <a:off x="6844150" y="4723078"/>
            <a:ext cx="866818" cy="840844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81478" r="80906"/>
          <a:stretch>
            <a:fillRect/>
          </a:stretch>
        </p:blipFill>
        <p:spPr>
          <a:xfrm>
            <a:off x="12817899" y="4723078"/>
            <a:ext cx="866818" cy="840844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95967" y="2190918"/>
            <a:ext cx="5905164" cy="5905164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E9DED8"/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610812" y="4235044"/>
            <a:ext cx="5056425" cy="16264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3255"/>
              </a:lnSpc>
              <a:spcBef>
                <a:spcPct val="0"/>
              </a:spcBef>
            </a:pPr>
            <a:r>
              <a:rPr lang="en-US" sz="9468" spc="18">
                <a:solidFill>
                  <a:srgbClr val="000000"/>
                </a:solidFill>
                <a:latin typeface="Gistesy"/>
              </a:rPr>
              <a:t>Generalidades: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8333200" y="4429779"/>
            <a:ext cx="3041067" cy="13798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747"/>
              </a:lnSpc>
              <a:spcBef>
                <a:spcPct val="0"/>
              </a:spcBef>
            </a:pPr>
            <a:r>
              <a:rPr lang="en-US" sz="2676" spc="133">
                <a:solidFill>
                  <a:srgbClr val="000000"/>
                </a:solidFill>
                <a:latin typeface="Poppins Medium Bold"/>
              </a:rPr>
              <a:t>38 videos incluidos (76.00%)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4139243" y="4429779"/>
            <a:ext cx="3419268" cy="13798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47"/>
              </a:lnSpc>
            </a:pPr>
            <a:r>
              <a:rPr lang="en-US" sz="2676" spc="133">
                <a:solidFill>
                  <a:srgbClr val="000000"/>
                </a:solidFill>
                <a:latin typeface="Poppins Medium Bold"/>
              </a:rPr>
              <a:t>12 videos excluidos</a:t>
            </a:r>
          </a:p>
          <a:p>
            <a:pPr marL="0" lvl="0" indent="0" algn="ctr">
              <a:lnSpc>
                <a:spcPts val="3747"/>
              </a:lnSpc>
              <a:spcBef>
                <a:spcPct val="0"/>
              </a:spcBef>
            </a:pPr>
            <a:r>
              <a:rPr lang="en-US" sz="2676" spc="133">
                <a:solidFill>
                  <a:srgbClr val="000000"/>
                </a:solidFill>
                <a:latin typeface="Poppins Medium Bold"/>
              </a:rPr>
              <a:t>(24.00%)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D8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-2889109" y="-286545"/>
            <a:ext cx="11012427" cy="1101242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2502748"/>
            <a:ext cx="8392958" cy="6239613"/>
          </a:xfrm>
          <a:prstGeom prst="rect">
            <a:avLst/>
          </a:prstGeom>
        </p:spPr>
      </p:pic>
      <p:sp>
        <p:nvSpPr>
          <p:cNvPr id="4" name="AutoShape 4"/>
          <p:cNvSpPr/>
          <p:nvPr/>
        </p:nvSpPr>
        <p:spPr>
          <a:xfrm>
            <a:off x="3331701" y="2168102"/>
            <a:ext cx="5061257" cy="327368"/>
          </a:xfrm>
          <a:prstGeom prst="rect">
            <a:avLst/>
          </a:prstGeom>
          <a:solidFill>
            <a:srgbClr val="624E3E"/>
          </a:solidFill>
        </p:spPr>
      </p:sp>
      <p:sp>
        <p:nvSpPr>
          <p:cNvPr id="5" name="AutoShape 5"/>
          <p:cNvSpPr/>
          <p:nvPr/>
        </p:nvSpPr>
        <p:spPr>
          <a:xfrm>
            <a:off x="0" y="8742361"/>
            <a:ext cx="5061257" cy="327368"/>
          </a:xfrm>
          <a:prstGeom prst="rect">
            <a:avLst/>
          </a:prstGeom>
          <a:solidFill>
            <a:srgbClr val="624E3E"/>
          </a:solidFill>
        </p:spPr>
      </p:sp>
      <p:sp>
        <p:nvSpPr>
          <p:cNvPr id="6" name="TextBox 6"/>
          <p:cNvSpPr txBox="1"/>
          <p:nvPr/>
        </p:nvSpPr>
        <p:spPr>
          <a:xfrm>
            <a:off x="9144000" y="2721348"/>
            <a:ext cx="9001741" cy="55803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47"/>
              </a:lnSpc>
            </a:pPr>
            <a:r>
              <a:rPr lang="en-US" sz="2676" spc="133">
                <a:solidFill>
                  <a:srgbClr val="000000"/>
                </a:solidFill>
                <a:latin typeface="Poppins Medium Bold"/>
              </a:rPr>
              <a:t>Generados por dentistas/especialista (71,05%)</a:t>
            </a:r>
          </a:p>
          <a:p>
            <a:pPr algn="ctr">
              <a:lnSpc>
                <a:spcPts val="3747"/>
              </a:lnSpc>
            </a:pPr>
            <a:endParaRPr lang="en-US" sz="2676" spc="133">
              <a:solidFill>
                <a:srgbClr val="000000"/>
              </a:solidFill>
              <a:latin typeface="Poppins Medium Bold"/>
            </a:endParaRPr>
          </a:p>
          <a:p>
            <a:pPr algn="ctr">
              <a:lnSpc>
                <a:spcPts val="3747"/>
              </a:lnSpc>
            </a:pPr>
            <a:endParaRPr lang="en-US" sz="2676" spc="133">
              <a:solidFill>
                <a:srgbClr val="000000"/>
              </a:solidFill>
              <a:latin typeface="Poppins Medium Bold"/>
            </a:endParaRPr>
          </a:p>
          <a:p>
            <a:pPr algn="ctr">
              <a:lnSpc>
                <a:spcPts val="3747"/>
              </a:lnSpc>
            </a:pPr>
            <a:endParaRPr lang="en-US" sz="2676" spc="133">
              <a:solidFill>
                <a:srgbClr val="000000"/>
              </a:solidFill>
              <a:latin typeface="Poppins Medium Bold"/>
            </a:endParaRPr>
          </a:p>
          <a:p>
            <a:pPr algn="ctr">
              <a:lnSpc>
                <a:spcPts val="3747"/>
              </a:lnSpc>
            </a:pPr>
            <a:endParaRPr lang="en-US" sz="2676" spc="133">
              <a:solidFill>
                <a:srgbClr val="000000"/>
              </a:solidFill>
              <a:latin typeface="Poppins Medium Bold"/>
            </a:endParaRPr>
          </a:p>
          <a:p>
            <a:pPr algn="ctr">
              <a:lnSpc>
                <a:spcPts val="3747"/>
              </a:lnSpc>
            </a:pPr>
            <a:r>
              <a:rPr lang="en-US" sz="2676" spc="133">
                <a:solidFill>
                  <a:srgbClr val="000000"/>
                </a:solidFill>
                <a:latin typeface="Poppins Medium Bold"/>
              </a:rPr>
              <a:t>     Yagci (2021) casas comerciales  (38.50%)</a:t>
            </a:r>
          </a:p>
          <a:p>
            <a:pPr algn="ctr">
              <a:lnSpc>
                <a:spcPts val="3747"/>
              </a:lnSpc>
            </a:pPr>
            <a:r>
              <a:rPr lang="en-US" sz="2676" spc="133">
                <a:solidFill>
                  <a:srgbClr val="000000"/>
                </a:solidFill>
                <a:latin typeface="Poppins Medium Bold"/>
              </a:rPr>
              <a:t> Simsek (2020)  (60.00%) y Lena y Dindaroğlu (2018) (58.7%) personas sin experiencia.</a:t>
            </a:r>
          </a:p>
          <a:p>
            <a:pPr algn="ctr">
              <a:lnSpc>
                <a:spcPts val="3747"/>
              </a:lnSpc>
            </a:pPr>
            <a:endParaRPr lang="en-US" sz="2676" spc="133">
              <a:solidFill>
                <a:srgbClr val="000000"/>
              </a:solidFill>
              <a:latin typeface="Poppins Medium Bold"/>
            </a:endParaRPr>
          </a:p>
          <a:p>
            <a:pPr algn="ctr">
              <a:lnSpc>
                <a:spcPts val="3747"/>
              </a:lnSpc>
            </a:pPr>
            <a:endParaRPr lang="en-US" sz="2676" spc="133">
              <a:solidFill>
                <a:srgbClr val="000000"/>
              </a:solidFill>
              <a:latin typeface="Poppins Medium Bold"/>
            </a:endParaRPr>
          </a:p>
          <a:p>
            <a:pPr marL="0" lvl="0" indent="0" algn="ctr">
              <a:lnSpc>
                <a:spcPts val="3747"/>
              </a:lnSpc>
              <a:spcBef>
                <a:spcPct val="0"/>
              </a:spcBef>
            </a:pPr>
            <a:endParaRPr lang="en-US" sz="2676" spc="133">
              <a:solidFill>
                <a:srgbClr val="000000"/>
              </a:solidFill>
              <a:latin typeface="Poppins Medium Bold"/>
            </a:endParaRPr>
          </a:p>
        </p:txBody>
      </p:sp>
      <p:grpSp>
        <p:nvGrpSpPr>
          <p:cNvPr id="7" name="Group 7"/>
          <p:cNvGrpSpPr/>
          <p:nvPr/>
        </p:nvGrpSpPr>
        <p:grpSpPr>
          <a:xfrm>
            <a:off x="8803821" y="2428795"/>
            <a:ext cx="680357" cy="680357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EAC7B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8803821" y="5195153"/>
            <a:ext cx="680357" cy="680357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EAC7B4"/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3691145" y="322730"/>
            <a:ext cx="11586066" cy="1543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99"/>
              </a:lnSpc>
            </a:pPr>
            <a:r>
              <a:rPr lang="en-US" sz="9000">
                <a:solidFill>
                  <a:srgbClr val="000000"/>
                </a:solidFill>
                <a:latin typeface="Gistesy"/>
              </a:rPr>
              <a:t>1- Información del video: generalidades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5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39032" y="3021635"/>
            <a:ext cx="9672013" cy="7265365"/>
            <a:chOff x="0" y="0"/>
            <a:chExt cx="12896018" cy="9687154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3"/>
            <a:srcRect t="6132" b="6132"/>
            <a:stretch>
              <a:fillRect/>
            </a:stretch>
          </p:blipFill>
          <p:spPr>
            <a:xfrm>
              <a:off x="0" y="0"/>
              <a:ext cx="12896018" cy="9687154"/>
            </a:xfrm>
            <a:prstGeom prst="rect">
              <a:avLst/>
            </a:prstGeom>
          </p:spPr>
        </p:pic>
      </p:grpSp>
      <p:sp>
        <p:nvSpPr>
          <p:cNvPr id="4" name="AutoShape 4"/>
          <p:cNvSpPr/>
          <p:nvPr/>
        </p:nvSpPr>
        <p:spPr>
          <a:xfrm>
            <a:off x="639032" y="-262308"/>
            <a:ext cx="9672013" cy="2601066"/>
          </a:xfrm>
          <a:prstGeom prst="rect">
            <a:avLst/>
          </a:prstGeom>
          <a:solidFill>
            <a:srgbClr val="624E3E"/>
          </a:solidFill>
        </p:spPr>
      </p:sp>
      <p:grpSp>
        <p:nvGrpSpPr>
          <p:cNvPr id="5" name="Group 5"/>
          <p:cNvGrpSpPr/>
          <p:nvPr/>
        </p:nvGrpSpPr>
        <p:grpSpPr>
          <a:xfrm>
            <a:off x="1087315" y="632313"/>
            <a:ext cx="792773" cy="792773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0780459" y="1289993"/>
            <a:ext cx="2097531" cy="2097531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6671258" y="4886642"/>
            <a:ext cx="1305623" cy="1305623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8265395" y="2050366"/>
            <a:ext cx="8601534" cy="23980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9546"/>
              </a:lnSpc>
              <a:spcBef>
                <a:spcPct val="0"/>
              </a:spcBef>
            </a:pPr>
            <a:r>
              <a:rPr lang="en-US" sz="13962" spc="27">
                <a:solidFill>
                  <a:srgbClr val="000000"/>
                </a:solidFill>
                <a:latin typeface="Gistesy"/>
              </a:rPr>
              <a:t>YouTube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0311046" y="6597167"/>
            <a:ext cx="7789800" cy="21684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72048" lvl="1" indent="-336024" algn="just">
              <a:lnSpc>
                <a:spcPts val="4357"/>
              </a:lnSpc>
              <a:buFont typeface="Arial"/>
              <a:buChar char="•"/>
            </a:pPr>
            <a:r>
              <a:rPr lang="en-US" sz="3112" spc="155">
                <a:solidFill>
                  <a:srgbClr val="000000"/>
                </a:solidFill>
                <a:latin typeface="Poppins Medium Bold"/>
              </a:rPr>
              <a:t>2005</a:t>
            </a:r>
          </a:p>
          <a:p>
            <a:pPr marL="672048" lvl="1" indent="-336024" algn="just">
              <a:lnSpc>
                <a:spcPts val="4357"/>
              </a:lnSpc>
              <a:buFont typeface="Arial"/>
              <a:buChar char="•"/>
            </a:pPr>
            <a:r>
              <a:rPr lang="en-US" sz="3112" spc="155">
                <a:solidFill>
                  <a:srgbClr val="000000"/>
                </a:solidFill>
                <a:latin typeface="Poppins Medium Bold"/>
              </a:rPr>
              <a:t>2do sitio web y 2da plataforma más usado</a:t>
            </a:r>
          </a:p>
          <a:p>
            <a:pPr marL="672048" lvl="1" indent="-336024" algn="just">
              <a:lnSpc>
                <a:spcPts val="4357"/>
              </a:lnSpc>
              <a:buFont typeface="Arial"/>
              <a:buChar char="•"/>
            </a:pPr>
            <a:r>
              <a:rPr lang="en-US" sz="3112" spc="155">
                <a:solidFill>
                  <a:srgbClr val="000000"/>
                </a:solidFill>
                <a:latin typeface="Poppins Medium Bold"/>
              </a:rPr>
              <a:t>2 billones personas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139238" y="4295775"/>
            <a:ext cx="9525" cy="1533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99"/>
              </a:lnSpc>
            </a:pPr>
            <a:endParaRPr/>
          </a:p>
        </p:txBody>
      </p:sp>
      <p:sp>
        <p:nvSpPr>
          <p:cNvPr id="14" name="TextBox 14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sp>
        <p:nvSpPr>
          <p:cNvPr id="15" name="TextBox 15"/>
          <p:cNvSpPr txBox="1"/>
          <p:nvPr/>
        </p:nvSpPr>
        <p:spPr>
          <a:xfrm>
            <a:off x="9139238" y="4819967"/>
            <a:ext cx="9525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endParaRPr/>
          </a:p>
        </p:txBody>
      </p:sp>
      <p:sp>
        <p:nvSpPr>
          <p:cNvPr id="16" name="TextBox 16"/>
          <p:cNvSpPr txBox="1"/>
          <p:nvPr/>
        </p:nvSpPr>
        <p:spPr>
          <a:xfrm>
            <a:off x="16292894" y="2103044"/>
            <a:ext cx="966406" cy="918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475"/>
              </a:lnSpc>
            </a:pPr>
            <a:r>
              <a:rPr lang="en-US" sz="5339">
                <a:solidFill>
                  <a:srgbClr val="000000"/>
                </a:solidFill>
                <a:latin typeface="Gistesy"/>
              </a:rPr>
              <a:t>TM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1369207" y="9506000"/>
            <a:ext cx="5673477" cy="339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17"/>
              </a:lnSpc>
              <a:spcBef>
                <a:spcPct val="0"/>
              </a:spcBef>
            </a:pPr>
            <a:r>
              <a:rPr lang="en-US" sz="2012" spc="100">
                <a:solidFill>
                  <a:srgbClr val="000000"/>
                </a:solidFill>
                <a:latin typeface="Poppins Medium Bold"/>
              </a:rPr>
              <a:t>(Aslam, 2021; Lena y Dindaroğlu, 2018)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DF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-2889109" y="-286545"/>
            <a:ext cx="11012427" cy="11012427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13226743" y="3332253"/>
            <a:ext cx="5061257" cy="327368"/>
          </a:xfrm>
          <a:prstGeom prst="rect">
            <a:avLst/>
          </a:prstGeom>
          <a:solidFill>
            <a:srgbClr val="777777"/>
          </a:solidFill>
        </p:spPr>
      </p:sp>
      <p:sp>
        <p:nvSpPr>
          <p:cNvPr id="4" name="AutoShape 4"/>
          <p:cNvSpPr/>
          <p:nvPr/>
        </p:nvSpPr>
        <p:spPr>
          <a:xfrm>
            <a:off x="86476" y="7097408"/>
            <a:ext cx="5061257" cy="327368"/>
          </a:xfrm>
          <a:prstGeom prst="rect">
            <a:avLst/>
          </a:prstGeom>
          <a:solidFill>
            <a:srgbClr val="777777"/>
          </a:solidFill>
        </p:spPr>
      </p:sp>
      <p:grpSp>
        <p:nvGrpSpPr>
          <p:cNvPr id="5" name="Group 5"/>
          <p:cNvGrpSpPr/>
          <p:nvPr/>
        </p:nvGrpSpPr>
        <p:grpSpPr>
          <a:xfrm>
            <a:off x="10450194" y="5857819"/>
            <a:ext cx="680357" cy="680357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777777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617104" y="3659621"/>
            <a:ext cx="13367233" cy="3437787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3507687" y="700932"/>
            <a:ext cx="11586066" cy="1543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99"/>
              </a:lnSpc>
            </a:pPr>
            <a:r>
              <a:rPr lang="en-US" sz="9000">
                <a:solidFill>
                  <a:srgbClr val="000000"/>
                </a:solidFill>
                <a:latin typeface="Gistesy"/>
              </a:rPr>
              <a:t>Información del video: generalidades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DF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-2889109" y="-286545"/>
            <a:ext cx="11012427" cy="11012427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5031188" y="2230543"/>
            <a:ext cx="5061257" cy="327368"/>
          </a:xfrm>
          <a:prstGeom prst="rect">
            <a:avLst/>
          </a:prstGeom>
          <a:solidFill>
            <a:srgbClr val="777777"/>
          </a:solidFill>
        </p:spPr>
      </p:sp>
      <p:sp>
        <p:nvSpPr>
          <p:cNvPr id="4" name="AutoShape 4"/>
          <p:cNvSpPr/>
          <p:nvPr/>
        </p:nvSpPr>
        <p:spPr>
          <a:xfrm>
            <a:off x="-30068" y="8303451"/>
            <a:ext cx="5061257" cy="327368"/>
          </a:xfrm>
          <a:prstGeom prst="rect">
            <a:avLst/>
          </a:prstGeom>
          <a:solidFill>
            <a:srgbClr val="777777"/>
          </a:solidFill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2557911"/>
            <a:ext cx="10062377" cy="5745540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10450194" y="3515134"/>
            <a:ext cx="7837806" cy="31900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45"/>
              </a:lnSpc>
              <a:spcBef>
                <a:spcPct val="0"/>
              </a:spcBef>
            </a:pPr>
            <a:r>
              <a:rPr lang="en-US" sz="3032" spc="151">
                <a:solidFill>
                  <a:srgbClr val="000000"/>
                </a:solidFill>
                <a:latin typeface="Poppins Medium Bold"/>
              </a:rPr>
              <a:t>      Predominó moderada y buena calidad</a:t>
            </a:r>
          </a:p>
          <a:p>
            <a:pPr algn="ctr">
              <a:lnSpc>
                <a:spcPts val="4245"/>
              </a:lnSpc>
              <a:spcBef>
                <a:spcPct val="0"/>
              </a:spcBef>
            </a:pPr>
            <a:endParaRPr lang="en-US" sz="3032" spc="151">
              <a:solidFill>
                <a:srgbClr val="000000"/>
              </a:solidFill>
              <a:latin typeface="Poppins Medium Bold"/>
            </a:endParaRPr>
          </a:p>
          <a:p>
            <a:pPr algn="ctr">
              <a:lnSpc>
                <a:spcPts val="4245"/>
              </a:lnSpc>
              <a:spcBef>
                <a:spcPct val="0"/>
              </a:spcBef>
            </a:pPr>
            <a:endParaRPr lang="en-US" sz="3032" spc="151">
              <a:solidFill>
                <a:srgbClr val="000000"/>
              </a:solidFill>
              <a:latin typeface="Poppins Medium Bold"/>
            </a:endParaRPr>
          </a:p>
          <a:p>
            <a:pPr algn="ctr">
              <a:lnSpc>
                <a:spcPts val="4245"/>
              </a:lnSpc>
              <a:spcBef>
                <a:spcPct val="0"/>
              </a:spcBef>
            </a:pPr>
            <a:endParaRPr lang="en-US" sz="3032" spc="151">
              <a:solidFill>
                <a:srgbClr val="000000"/>
              </a:solidFill>
              <a:latin typeface="Poppins Medium Bold"/>
            </a:endParaRPr>
          </a:p>
          <a:p>
            <a:pPr algn="ctr">
              <a:lnSpc>
                <a:spcPts val="4245"/>
              </a:lnSpc>
              <a:spcBef>
                <a:spcPct val="0"/>
              </a:spcBef>
            </a:pPr>
            <a:r>
              <a:rPr lang="en-US" sz="3032" spc="151">
                <a:solidFill>
                  <a:srgbClr val="000000"/>
                </a:solidFill>
                <a:latin typeface="Poppins Medium Bold"/>
              </a:rPr>
              <a:t>Yagci (2021)  mala calidad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0450194" y="3241630"/>
            <a:ext cx="680357" cy="680357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777777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0450194" y="5857819"/>
            <a:ext cx="680357" cy="680357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777777"/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2912864" y="322730"/>
            <a:ext cx="12462272" cy="1543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99"/>
              </a:lnSpc>
            </a:pPr>
            <a:r>
              <a:rPr lang="en-US" sz="9000">
                <a:solidFill>
                  <a:srgbClr val="000000"/>
                </a:solidFill>
                <a:latin typeface="Gistesy"/>
              </a:rPr>
              <a:t>2- Global Quality Score (GQS):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D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1692776" y="2332611"/>
            <a:ext cx="5061257" cy="327368"/>
          </a:xfrm>
          <a:prstGeom prst="rect">
            <a:avLst/>
          </a:prstGeom>
          <a:solidFill>
            <a:srgbClr val="9F9389"/>
          </a:solidFill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-2889109" y="-286545"/>
            <a:ext cx="11012427" cy="11012427"/>
          </a:xfrm>
          <a:prstGeom prst="rect">
            <a:avLst/>
          </a:prstGeom>
        </p:spPr>
      </p:pic>
      <p:sp>
        <p:nvSpPr>
          <p:cNvPr id="4" name="AutoShape 4"/>
          <p:cNvSpPr/>
          <p:nvPr/>
        </p:nvSpPr>
        <p:spPr>
          <a:xfrm>
            <a:off x="2269207" y="7998625"/>
            <a:ext cx="5061257" cy="327368"/>
          </a:xfrm>
          <a:prstGeom prst="rect">
            <a:avLst/>
          </a:prstGeom>
          <a:solidFill>
            <a:srgbClr val="9F9389"/>
          </a:solidFill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462198" y="2672790"/>
            <a:ext cx="12376932" cy="5313024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>
            <a:off x="3017802" y="2332611"/>
            <a:ext cx="680357" cy="680357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15498951" y="7645635"/>
            <a:ext cx="680357" cy="680357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/>
            </a:solidFill>
          </p:spPr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D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3202957" y="3430982"/>
            <a:ext cx="5061257" cy="327368"/>
          </a:xfrm>
          <a:prstGeom prst="rect">
            <a:avLst/>
          </a:prstGeom>
          <a:solidFill>
            <a:srgbClr val="9F9389"/>
          </a:solidFill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-2889109" y="-286545"/>
            <a:ext cx="11012427" cy="11012427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496706" y="3430982"/>
            <a:ext cx="680357" cy="680357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0" y="3373832"/>
            <a:ext cx="3839519" cy="3839519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00000">
                <a:alpha val="17647"/>
              </a:srgbClr>
            </a:solidFill>
          </p:spPr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630990" y="3771161"/>
            <a:ext cx="12616279" cy="4978155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3698160" y="378170"/>
            <a:ext cx="10437912" cy="1543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99"/>
              </a:lnSpc>
            </a:pPr>
            <a:r>
              <a:rPr lang="en-US" sz="9000">
                <a:solidFill>
                  <a:srgbClr val="000000"/>
                </a:solidFill>
                <a:latin typeface="Gistesy"/>
              </a:rPr>
              <a:t>3- DISCERN modificado: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198466" y="4915853"/>
            <a:ext cx="3471118" cy="11804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Poppins Bold"/>
              </a:rPr>
              <a:t>Promedio Total</a:t>
            </a:r>
          </a:p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Poppins Bold"/>
              </a:rPr>
              <a:t> 2.56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6199695" y="9039860"/>
            <a:ext cx="3524250" cy="3892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20"/>
              </a:lnSpc>
            </a:pPr>
            <a:r>
              <a:rPr lang="en-US" sz="2300">
                <a:solidFill>
                  <a:srgbClr val="000000"/>
                </a:solidFill>
                <a:latin typeface="Poppins Bold"/>
              </a:rPr>
              <a:t>Kruskal Wallis, p&lt;0.05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DF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55575" y="570029"/>
            <a:ext cx="9146943" cy="9146943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00000">
                <a:alpha val="17647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-286587" y="-87615"/>
            <a:ext cx="1315287" cy="1315287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5131359" y="3729289"/>
            <a:ext cx="8771159" cy="27889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677"/>
              </a:lnSpc>
              <a:spcBef>
                <a:spcPct val="0"/>
              </a:spcBef>
            </a:pPr>
            <a:r>
              <a:rPr lang="en-US" sz="16198" spc="32">
                <a:solidFill>
                  <a:srgbClr val="1E1C1D"/>
                </a:solidFill>
                <a:latin typeface="Gistesy"/>
              </a:rPr>
              <a:t>Conclusiones: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5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-2889109" y="-286545"/>
            <a:ext cx="11012427" cy="11012427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-282515" y="-286545"/>
            <a:ext cx="1068818" cy="1068818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/>
            </a:solidFill>
          </p:spPr>
        </p:sp>
      </p:grpSp>
      <p:sp>
        <p:nvSpPr>
          <p:cNvPr id="5" name="AutoShape 5"/>
          <p:cNvSpPr/>
          <p:nvPr/>
        </p:nvSpPr>
        <p:spPr>
          <a:xfrm>
            <a:off x="0" y="5141859"/>
            <a:ext cx="9144000" cy="4116441"/>
          </a:xfrm>
          <a:prstGeom prst="rect">
            <a:avLst/>
          </a:prstGeom>
          <a:solidFill>
            <a:srgbClr val="C3AE9D"/>
          </a:solidFill>
        </p:spPr>
      </p:sp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1885192"/>
            <a:ext cx="9811370" cy="6516616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0612417" y="1354958"/>
            <a:ext cx="6015018" cy="16449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98"/>
              </a:lnSpc>
            </a:pPr>
            <a:r>
              <a:rPr lang="en-US" sz="3111" spc="560">
                <a:solidFill>
                  <a:srgbClr val="000000"/>
                </a:solidFill>
                <a:latin typeface="Poppins Medium"/>
              </a:rPr>
              <a:t>No se consideran confiables como única fuente de información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005557" y="8449433"/>
            <a:ext cx="5621878" cy="8263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98"/>
              </a:lnSpc>
            </a:pPr>
            <a:r>
              <a:rPr lang="en-US" sz="3111" spc="560">
                <a:solidFill>
                  <a:srgbClr val="000000"/>
                </a:solidFill>
                <a:latin typeface="Poppins Medium"/>
              </a:rPr>
              <a:t>Aumentar calidad y relevancia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1005557" y="5267294"/>
            <a:ext cx="5563822" cy="8263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98"/>
              </a:lnSpc>
            </a:pPr>
            <a:r>
              <a:rPr lang="en-US" sz="3111" spc="560">
                <a:solidFill>
                  <a:srgbClr val="000000"/>
                </a:solidFill>
                <a:latin typeface="Poppins Medium"/>
              </a:rPr>
              <a:t>Asumir un mayor compromiso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5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36999" y="436999"/>
            <a:ext cx="1183403" cy="1183403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/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2517622" y="2804677"/>
            <a:ext cx="13282269" cy="30380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619"/>
              </a:lnSpc>
              <a:spcBef>
                <a:spcPct val="0"/>
              </a:spcBef>
            </a:pPr>
            <a:r>
              <a:rPr lang="en-US" sz="17585" spc="35">
                <a:solidFill>
                  <a:srgbClr val="000000"/>
                </a:solidFill>
                <a:latin typeface="Gistesy"/>
              </a:rPr>
              <a:t>Thank You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212103" y="6138531"/>
            <a:ext cx="13893307" cy="12190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983"/>
              </a:lnSpc>
              <a:spcBef>
                <a:spcPct val="0"/>
              </a:spcBef>
            </a:pPr>
            <a:r>
              <a:rPr lang="en-US" sz="7131" spc="14">
                <a:solidFill>
                  <a:srgbClr val="624E3E"/>
                </a:solidFill>
                <a:latin typeface="Poppins Bold"/>
              </a:rPr>
              <a:t>FOR YOUR ATTENTION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DF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1611617"/>
            <a:ext cx="7483213" cy="7063765"/>
            <a:chOff x="0" y="0"/>
            <a:chExt cx="9977618" cy="9418354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13634" r="13634"/>
            <a:stretch>
              <a:fillRect/>
            </a:stretch>
          </p:blipFill>
          <p:spPr>
            <a:xfrm>
              <a:off x="0" y="0"/>
              <a:ext cx="9977618" cy="9418354"/>
            </a:xfrm>
            <a:prstGeom prst="rect">
              <a:avLst/>
            </a:prstGeom>
          </p:spPr>
        </p:pic>
      </p:grpSp>
      <p:sp>
        <p:nvSpPr>
          <p:cNvPr id="4" name="AutoShape 4"/>
          <p:cNvSpPr/>
          <p:nvPr/>
        </p:nvSpPr>
        <p:spPr>
          <a:xfrm>
            <a:off x="7600907" y="3842967"/>
            <a:ext cx="10290706" cy="3117966"/>
          </a:xfrm>
          <a:prstGeom prst="rect">
            <a:avLst/>
          </a:prstGeom>
          <a:solidFill>
            <a:srgbClr val="624E3E"/>
          </a:solidFill>
        </p:spPr>
      </p:sp>
      <p:grpSp>
        <p:nvGrpSpPr>
          <p:cNvPr id="5" name="Group 5"/>
          <p:cNvGrpSpPr/>
          <p:nvPr/>
        </p:nvGrpSpPr>
        <p:grpSpPr>
          <a:xfrm>
            <a:off x="17397616" y="9258300"/>
            <a:ext cx="792773" cy="792773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0780459" y="1289993"/>
            <a:ext cx="2097531" cy="2097531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6620109" y="119464"/>
            <a:ext cx="1305623" cy="1305623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7600907" y="4848542"/>
            <a:ext cx="10095484" cy="12894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6644" lvl="1" indent="-268322" algn="just">
              <a:lnSpc>
                <a:spcPts val="3479"/>
              </a:lnSpc>
              <a:buFont typeface="Arial"/>
              <a:buChar char="•"/>
            </a:pPr>
            <a:r>
              <a:rPr lang="en-US" sz="2485" spc="124">
                <a:solidFill>
                  <a:srgbClr val="FFFFFF"/>
                </a:solidFill>
                <a:latin typeface="Poppins Medium Bold"/>
              </a:rPr>
              <a:t>Estudios previos </a:t>
            </a:r>
            <a:r>
              <a:rPr lang="en-US" sz="2485" spc="64">
                <a:solidFill>
                  <a:srgbClr val="FFFFFF"/>
                </a:solidFill>
                <a:latin typeface="Arimo Bold"/>
              </a:rPr>
              <a:t>han realizado investigaciones sobre la confiabilidad y calidad de los videos, solamente en el idioma inglés.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139238" y="4295775"/>
            <a:ext cx="9525" cy="1533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99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sp>
        <p:nvSpPr>
          <p:cNvPr id="14" name="TextBox 14"/>
          <p:cNvSpPr txBox="1"/>
          <p:nvPr/>
        </p:nvSpPr>
        <p:spPr>
          <a:xfrm>
            <a:off x="9139238" y="4819967"/>
            <a:ext cx="9525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22550" y="375936"/>
            <a:ext cx="10060884" cy="9630379"/>
            <a:chOff x="0" y="0"/>
            <a:chExt cx="13414512" cy="12840505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223" r="30564"/>
            <a:stretch>
              <a:fillRect/>
            </a:stretch>
          </p:blipFill>
          <p:spPr>
            <a:xfrm>
              <a:off x="0" y="0"/>
              <a:ext cx="13414512" cy="12840505"/>
            </a:xfrm>
            <a:prstGeom prst="rect">
              <a:avLst/>
            </a:prstGeom>
          </p:spPr>
        </p:pic>
      </p:grpSp>
      <p:grpSp>
        <p:nvGrpSpPr>
          <p:cNvPr id="4" name="Group 4"/>
          <p:cNvGrpSpPr/>
          <p:nvPr/>
        </p:nvGrpSpPr>
        <p:grpSpPr>
          <a:xfrm>
            <a:off x="1028700" y="632313"/>
            <a:ext cx="792773" cy="792773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/>
            </a:solidFill>
          </p:spPr>
        </p:sp>
      </p:grpSp>
      <p:sp>
        <p:nvSpPr>
          <p:cNvPr id="6" name="AutoShape 6"/>
          <p:cNvSpPr/>
          <p:nvPr/>
        </p:nvSpPr>
        <p:spPr>
          <a:xfrm>
            <a:off x="7197391" y="1425087"/>
            <a:ext cx="7334007" cy="4116441"/>
          </a:xfrm>
          <a:prstGeom prst="rect">
            <a:avLst/>
          </a:prstGeom>
          <a:solidFill>
            <a:srgbClr val="C3AE9D"/>
          </a:solidFill>
        </p:spPr>
      </p:sp>
      <p:grpSp>
        <p:nvGrpSpPr>
          <p:cNvPr id="7" name="Group 7"/>
          <p:cNvGrpSpPr/>
          <p:nvPr/>
        </p:nvGrpSpPr>
        <p:grpSpPr>
          <a:xfrm>
            <a:off x="12789719" y="1908270"/>
            <a:ext cx="1259744" cy="1259744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10483434" y="6331967"/>
            <a:ext cx="7639146" cy="26918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16570" lvl="1" indent="-358285">
              <a:lnSpc>
                <a:spcPts val="4281"/>
              </a:lnSpc>
              <a:buFont typeface="Arial"/>
              <a:buChar char="•"/>
            </a:pPr>
            <a:r>
              <a:rPr lang="en-US" sz="3318">
                <a:solidFill>
                  <a:srgbClr val="1E1C1D"/>
                </a:solidFill>
                <a:latin typeface="Poppins Medium Bold"/>
              </a:rPr>
              <a:t>Evaluar la calidad y confiabilidad de los videos de ortodoncia fija en la plataforma de YouTubeTM para pacientes en español.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7616484" y="2741250"/>
            <a:ext cx="3703599" cy="21591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560"/>
              </a:lnSpc>
            </a:pPr>
            <a:r>
              <a:rPr lang="en-US" sz="12542">
                <a:solidFill>
                  <a:srgbClr val="1E1C1D"/>
                </a:solidFill>
                <a:latin typeface="Gistesy"/>
              </a:rPr>
              <a:t>Objetivo: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401536" y="4678112"/>
            <a:ext cx="4550228" cy="4756732"/>
          </a:xfrm>
          <a:prstGeom prst="rect">
            <a:avLst/>
          </a:prstGeom>
          <a:solidFill>
            <a:srgbClr val="C3AE9D"/>
          </a:solidFill>
        </p:spPr>
      </p:sp>
      <p:sp>
        <p:nvSpPr>
          <p:cNvPr id="3" name="AutoShape 3"/>
          <p:cNvSpPr/>
          <p:nvPr/>
        </p:nvSpPr>
        <p:spPr>
          <a:xfrm>
            <a:off x="6735536" y="4678112"/>
            <a:ext cx="4550228" cy="4756732"/>
          </a:xfrm>
          <a:prstGeom prst="rect">
            <a:avLst/>
          </a:prstGeom>
          <a:solidFill>
            <a:srgbClr val="C3AE9D"/>
          </a:solidFill>
        </p:spPr>
      </p:sp>
      <p:sp>
        <p:nvSpPr>
          <p:cNvPr id="4" name="AutoShape 4"/>
          <p:cNvSpPr/>
          <p:nvPr/>
        </p:nvSpPr>
        <p:spPr>
          <a:xfrm>
            <a:off x="12336236" y="4678112"/>
            <a:ext cx="4550228" cy="4756732"/>
          </a:xfrm>
          <a:prstGeom prst="rect">
            <a:avLst/>
          </a:prstGeom>
          <a:solidFill>
            <a:srgbClr val="C3AE9D"/>
          </a:solidFill>
        </p:spPr>
      </p:sp>
      <p:sp>
        <p:nvSpPr>
          <p:cNvPr id="5" name="AutoShape 5"/>
          <p:cNvSpPr/>
          <p:nvPr/>
        </p:nvSpPr>
        <p:spPr>
          <a:xfrm>
            <a:off x="469309" y="1425087"/>
            <a:ext cx="17461814" cy="2601066"/>
          </a:xfrm>
          <a:prstGeom prst="rect">
            <a:avLst/>
          </a:prstGeom>
          <a:solidFill>
            <a:srgbClr val="9F9389"/>
          </a:solidFill>
        </p:spPr>
      </p:sp>
      <p:grpSp>
        <p:nvGrpSpPr>
          <p:cNvPr id="6" name="Group 6"/>
          <p:cNvGrpSpPr/>
          <p:nvPr/>
        </p:nvGrpSpPr>
        <p:grpSpPr>
          <a:xfrm>
            <a:off x="1028700" y="1028700"/>
            <a:ext cx="792773" cy="792773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2909778" y="5040062"/>
            <a:ext cx="1533743" cy="1533743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8243778" y="5040062"/>
            <a:ext cx="1533743" cy="1533743"/>
            <a:chOff x="0" y="0"/>
            <a:chExt cx="6350000" cy="6350000"/>
          </a:xfrm>
        </p:grpSpPr>
        <p:sp>
          <p:nvSpPr>
            <p:cNvPr id="11" name="Freeform 11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13844478" y="5040062"/>
            <a:ext cx="1533743" cy="1533743"/>
            <a:chOff x="0" y="0"/>
            <a:chExt cx="6350000" cy="6350000"/>
          </a:xfrm>
        </p:grpSpPr>
        <p:sp>
          <p:nvSpPr>
            <p:cNvPr id="13" name="Freeform 1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4" name="TextBox 14"/>
          <p:cNvSpPr txBox="1"/>
          <p:nvPr/>
        </p:nvSpPr>
        <p:spPr>
          <a:xfrm>
            <a:off x="3860029" y="1358684"/>
            <a:ext cx="11279324" cy="24628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0006"/>
              </a:lnSpc>
              <a:spcBef>
                <a:spcPct val="0"/>
              </a:spcBef>
            </a:pPr>
            <a:r>
              <a:rPr lang="en-US" sz="14290" spc="28">
                <a:solidFill>
                  <a:srgbClr val="000000"/>
                </a:solidFill>
                <a:latin typeface="Gistesy"/>
              </a:rPr>
              <a:t>Objetivos Específicos: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783645" y="6999328"/>
            <a:ext cx="3786009" cy="14990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002"/>
              </a:lnSpc>
              <a:spcBef>
                <a:spcPct val="0"/>
              </a:spcBef>
            </a:pPr>
            <a:r>
              <a:rPr lang="en-US" sz="2858" spc="142">
                <a:solidFill>
                  <a:srgbClr val="FFFFFF"/>
                </a:solidFill>
                <a:latin typeface="Poppins Medium Bold"/>
              </a:rPr>
              <a:t>Evaluar videos de ortodoncia fija en YouTubeTM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294574" y="6999328"/>
            <a:ext cx="3811285" cy="25086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02"/>
              </a:lnSpc>
            </a:pPr>
            <a:r>
              <a:rPr lang="en-US" sz="2858" spc="142">
                <a:solidFill>
                  <a:srgbClr val="FFFFFF"/>
                </a:solidFill>
                <a:latin typeface="Poppins Medium Bold"/>
              </a:rPr>
              <a:t>Evaluar la calidad de los videos de ortodoncia fija en YouTubeTM</a:t>
            </a:r>
          </a:p>
          <a:p>
            <a:pPr marL="0" lvl="0" indent="0" algn="ctr">
              <a:lnSpc>
                <a:spcPts val="4002"/>
              </a:lnSpc>
              <a:spcBef>
                <a:spcPct val="0"/>
              </a:spcBef>
            </a:pPr>
            <a:endParaRPr lang="en-US" sz="2858" spc="142">
              <a:solidFill>
                <a:srgbClr val="FFFFFF"/>
              </a:solidFill>
              <a:latin typeface="Poppins Medium Bold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12336236" y="6999328"/>
            <a:ext cx="4550228" cy="25086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02"/>
              </a:lnSpc>
            </a:pPr>
            <a:r>
              <a:rPr lang="en-US" sz="2858" spc="142">
                <a:solidFill>
                  <a:srgbClr val="FFFFFF"/>
                </a:solidFill>
                <a:latin typeface="Poppins Medium Bold"/>
              </a:rPr>
              <a:t>Evaluar la confiabilidad de los videos de ortodoncia fija en YouTubeTM</a:t>
            </a:r>
          </a:p>
          <a:p>
            <a:pPr marL="0" lvl="0" indent="0" algn="ctr">
              <a:lnSpc>
                <a:spcPts val="4002"/>
              </a:lnSpc>
              <a:spcBef>
                <a:spcPct val="0"/>
              </a:spcBef>
            </a:pPr>
            <a:endParaRPr lang="en-US" sz="2858" spc="142">
              <a:solidFill>
                <a:srgbClr val="FFFFFF"/>
              </a:solidFill>
              <a:latin typeface="Poppins Medium 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5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55575" y="570029"/>
            <a:ext cx="9146943" cy="9146943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>
                <a:alpha val="17647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-286587" y="-87615"/>
            <a:ext cx="1315287" cy="1315287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4943467" y="2641318"/>
            <a:ext cx="8771159" cy="56655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677"/>
              </a:lnSpc>
              <a:spcBef>
                <a:spcPct val="0"/>
              </a:spcBef>
            </a:pPr>
            <a:r>
              <a:rPr lang="en-US" sz="16198" spc="32">
                <a:solidFill>
                  <a:srgbClr val="1E1C1D"/>
                </a:solidFill>
                <a:latin typeface="Gistesy"/>
              </a:rPr>
              <a:t>Materiales y métodos: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D8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463479" y="0"/>
            <a:ext cx="6479484" cy="10544779"/>
            <a:chOff x="0" y="0"/>
            <a:chExt cx="8639312" cy="14059705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59291"/>
            <a:stretch>
              <a:fillRect/>
            </a:stretch>
          </p:blipFill>
          <p:spPr>
            <a:xfrm>
              <a:off x="0" y="0"/>
              <a:ext cx="8639312" cy="14059705"/>
            </a:xfrm>
            <a:prstGeom prst="rect">
              <a:avLst/>
            </a:prstGeom>
          </p:spPr>
        </p:pic>
      </p:grpSp>
      <p:grpSp>
        <p:nvGrpSpPr>
          <p:cNvPr id="4" name="Group 4"/>
          <p:cNvGrpSpPr/>
          <p:nvPr/>
        </p:nvGrpSpPr>
        <p:grpSpPr>
          <a:xfrm>
            <a:off x="16601741" y="1028700"/>
            <a:ext cx="792773" cy="792773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3591130" y="4766500"/>
            <a:ext cx="4491800" cy="4491800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8612051" y="3258943"/>
            <a:ext cx="4198016" cy="3351345"/>
            <a:chOff x="0" y="0"/>
            <a:chExt cx="5597354" cy="4468460"/>
          </a:xfrm>
        </p:grpSpPr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3"/>
            <a:srcRect t="18973" b="18973"/>
            <a:stretch>
              <a:fillRect/>
            </a:stretch>
          </p:blipFill>
          <p:spPr>
            <a:xfrm>
              <a:off x="0" y="0"/>
              <a:ext cx="5597354" cy="4468460"/>
            </a:xfrm>
            <a:prstGeom prst="rect">
              <a:avLst/>
            </a:prstGeom>
          </p:spPr>
        </p:pic>
      </p:grpSp>
      <p:sp>
        <p:nvSpPr>
          <p:cNvPr id="10" name="AutoShape 10"/>
          <p:cNvSpPr/>
          <p:nvPr/>
        </p:nvSpPr>
        <p:spPr>
          <a:xfrm>
            <a:off x="8612051" y="6610287"/>
            <a:ext cx="4198016" cy="2006259"/>
          </a:xfrm>
          <a:prstGeom prst="rect">
            <a:avLst/>
          </a:prstGeom>
          <a:solidFill>
            <a:srgbClr val="624E3E"/>
          </a:solidFill>
        </p:spPr>
      </p:sp>
      <p:grpSp>
        <p:nvGrpSpPr>
          <p:cNvPr id="11" name="Group 11"/>
          <p:cNvGrpSpPr/>
          <p:nvPr/>
        </p:nvGrpSpPr>
        <p:grpSpPr>
          <a:xfrm>
            <a:off x="16998127" y="-807658"/>
            <a:ext cx="2232744" cy="2232744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3812669" y="5932918"/>
            <a:ext cx="4048722" cy="19232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720"/>
              </a:lnSpc>
              <a:spcBef>
                <a:spcPct val="0"/>
              </a:spcBef>
            </a:pPr>
            <a:r>
              <a:rPr lang="en-US" sz="11228" spc="22">
                <a:solidFill>
                  <a:srgbClr val="FFFFFF"/>
                </a:solidFill>
                <a:latin typeface="Gistesy"/>
              </a:rPr>
              <a:t>Criterios: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295130" y="6937392"/>
            <a:ext cx="2831858" cy="6205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0"/>
              </a:lnSpc>
              <a:spcBef>
                <a:spcPct val="0"/>
              </a:spcBef>
            </a:pPr>
            <a:r>
              <a:rPr lang="en-US" sz="3693" spc="7">
                <a:solidFill>
                  <a:srgbClr val="FFFFFF"/>
                </a:solidFill>
                <a:latin typeface="Poppins Bold"/>
              </a:rPr>
              <a:t>INCLUSIÓN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3049799" y="4697113"/>
            <a:ext cx="7103884" cy="23069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12480" lvl="1" indent="-356240">
              <a:lnSpc>
                <a:spcPts val="4620"/>
              </a:lnSpc>
              <a:buFont typeface="Arial"/>
              <a:buChar char="•"/>
            </a:pPr>
            <a:r>
              <a:rPr lang="en-US" sz="3300">
                <a:solidFill>
                  <a:srgbClr val="000000"/>
                </a:solidFill>
                <a:latin typeface="Poppins Bold"/>
              </a:rPr>
              <a:t>en español</a:t>
            </a:r>
          </a:p>
          <a:p>
            <a:pPr marL="712480" lvl="1" indent="-356240">
              <a:lnSpc>
                <a:spcPts val="4620"/>
              </a:lnSpc>
              <a:buFont typeface="Arial"/>
              <a:buChar char="•"/>
            </a:pPr>
            <a:r>
              <a:rPr lang="en-US" sz="3300">
                <a:solidFill>
                  <a:srgbClr val="000000"/>
                </a:solidFill>
                <a:latin typeface="Poppins Bold"/>
              </a:rPr>
              <a:t>ortodoncia fija</a:t>
            </a:r>
          </a:p>
          <a:p>
            <a:pPr marL="712480" lvl="1" indent="-356240">
              <a:lnSpc>
                <a:spcPts val="4620"/>
              </a:lnSpc>
              <a:buFont typeface="Arial"/>
              <a:buChar char="•"/>
            </a:pPr>
            <a:r>
              <a:rPr lang="en-US" sz="3300">
                <a:solidFill>
                  <a:srgbClr val="000000"/>
                </a:solidFill>
                <a:latin typeface="Poppins Bold"/>
              </a:rPr>
              <a:t>calidad visual </a:t>
            </a:r>
          </a:p>
          <a:p>
            <a:pPr marL="712480" lvl="1" indent="-356240">
              <a:lnSpc>
                <a:spcPts val="4620"/>
              </a:lnSpc>
              <a:buFont typeface="Arial"/>
              <a:buChar char="•"/>
            </a:pPr>
            <a:r>
              <a:rPr lang="en-US" sz="3300">
                <a:solidFill>
                  <a:srgbClr val="000000"/>
                </a:solidFill>
                <a:latin typeface="Poppins Bold"/>
              </a:rPr>
              <a:t>audio descriptivo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D8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463479" y="0"/>
            <a:ext cx="6479484" cy="10544779"/>
            <a:chOff x="0" y="0"/>
            <a:chExt cx="8639312" cy="14059705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59291"/>
            <a:stretch>
              <a:fillRect/>
            </a:stretch>
          </p:blipFill>
          <p:spPr>
            <a:xfrm>
              <a:off x="0" y="0"/>
              <a:ext cx="8639312" cy="14059705"/>
            </a:xfrm>
            <a:prstGeom prst="rect">
              <a:avLst/>
            </a:prstGeom>
          </p:spPr>
        </p:pic>
      </p:grpSp>
      <p:grpSp>
        <p:nvGrpSpPr>
          <p:cNvPr id="4" name="Group 4"/>
          <p:cNvGrpSpPr/>
          <p:nvPr/>
        </p:nvGrpSpPr>
        <p:grpSpPr>
          <a:xfrm>
            <a:off x="16601741" y="1028700"/>
            <a:ext cx="792773" cy="792773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3591130" y="4766500"/>
            <a:ext cx="4491800" cy="4491800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8612051" y="3258943"/>
            <a:ext cx="4012754" cy="3351345"/>
            <a:chOff x="0" y="0"/>
            <a:chExt cx="5350338" cy="4468460"/>
          </a:xfrm>
        </p:grpSpPr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3"/>
            <a:srcRect t="17541" b="17541"/>
            <a:stretch>
              <a:fillRect/>
            </a:stretch>
          </p:blipFill>
          <p:spPr>
            <a:xfrm>
              <a:off x="0" y="0"/>
              <a:ext cx="5350338" cy="4468460"/>
            </a:xfrm>
            <a:prstGeom prst="rect">
              <a:avLst/>
            </a:prstGeom>
          </p:spPr>
        </p:pic>
      </p:grpSp>
      <p:sp>
        <p:nvSpPr>
          <p:cNvPr id="10" name="AutoShape 10"/>
          <p:cNvSpPr/>
          <p:nvPr/>
        </p:nvSpPr>
        <p:spPr>
          <a:xfrm>
            <a:off x="8612051" y="6610287"/>
            <a:ext cx="4198016" cy="2006259"/>
          </a:xfrm>
          <a:prstGeom prst="rect">
            <a:avLst/>
          </a:prstGeom>
          <a:solidFill>
            <a:srgbClr val="624E3E"/>
          </a:solidFill>
        </p:spPr>
      </p:sp>
      <p:grpSp>
        <p:nvGrpSpPr>
          <p:cNvPr id="11" name="Group 11"/>
          <p:cNvGrpSpPr/>
          <p:nvPr/>
        </p:nvGrpSpPr>
        <p:grpSpPr>
          <a:xfrm>
            <a:off x="16998127" y="-807658"/>
            <a:ext cx="2232744" cy="2232744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3812669" y="5932918"/>
            <a:ext cx="4048722" cy="19232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720"/>
              </a:lnSpc>
              <a:spcBef>
                <a:spcPct val="0"/>
              </a:spcBef>
            </a:pPr>
            <a:r>
              <a:rPr lang="en-US" sz="11228" spc="22">
                <a:solidFill>
                  <a:srgbClr val="FFFFFF"/>
                </a:solidFill>
                <a:latin typeface="Gistesy"/>
              </a:rPr>
              <a:t>Criterios: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295130" y="6937392"/>
            <a:ext cx="2831858" cy="6205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0"/>
              </a:lnSpc>
              <a:spcBef>
                <a:spcPct val="0"/>
              </a:spcBef>
            </a:pPr>
            <a:r>
              <a:rPr lang="en-US" sz="3693" spc="7">
                <a:solidFill>
                  <a:srgbClr val="FFFFFF"/>
                </a:solidFill>
                <a:latin typeface="Poppins Bold"/>
              </a:rPr>
              <a:t>EXCLUSIÓN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2810067" y="4200718"/>
            <a:ext cx="6067749" cy="33572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0890" lvl="1" indent="-345445">
              <a:lnSpc>
                <a:spcPts val="448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Poppins Bold"/>
              </a:rPr>
              <a:t>duplicados</a:t>
            </a:r>
          </a:p>
          <a:p>
            <a:pPr marL="690890" lvl="1" indent="-345445">
              <a:lnSpc>
                <a:spcPts val="448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Poppins Bold"/>
              </a:rPr>
              <a:t>más 15 min</a:t>
            </a:r>
          </a:p>
          <a:p>
            <a:pPr marL="690890" lvl="1" indent="-345445">
              <a:lnSpc>
                <a:spcPts val="448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Poppins Bold"/>
              </a:rPr>
              <a:t>modo privado </a:t>
            </a:r>
          </a:p>
          <a:p>
            <a:pPr marL="690890" lvl="1" indent="-345445">
              <a:lnSpc>
                <a:spcPts val="448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Poppins Bold"/>
              </a:rPr>
              <a:t>comentarios y "me gusta" deshabilitados </a:t>
            </a:r>
          </a:p>
          <a:p>
            <a:pPr marL="690890" lvl="1" indent="-345445">
              <a:lnSpc>
                <a:spcPts val="448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Poppins Bold"/>
              </a:rPr>
              <a:t>sin imágenes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D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-373001" y="939782"/>
            <a:ext cx="9769920" cy="7890355"/>
            <a:chOff x="0" y="0"/>
            <a:chExt cx="13026560" cy="10520474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t="1963" r="13987" b="1963"/>
            <a:stretch>
              <a:fillRect/>
            </a:stretch>
          </p:blipFill>
          <p:spPr>
            <a:xfrm>
              <a:off x="0" y="0"/>
              <a:ext cx="13026560" cy="10520474"/>
            </a:xfrm>
            <a:prstGeom prst="rect">
              <a:avLst/>
            </a:prstGeom>
          </p:spPr>
        </p:pic>
      </p:grpSp>
      <p:grpSp>
        <p:nvGrpSpPr>
          <p:cNvPr id="4" name="Group 4"/>
          <p:cNvGrpSpPr/>
          <p:nvPr/>
        </p:nvGrpSpPr>
        <p:grpSpPr>
          <a:xfrm>
            <a:off x="17259300" y="235927"/>
            <a:ext cx="792773" cy="792773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624E3E"/>
            </a:solidFill>
          </p:spPr>
        </p:sp>
      </p:grpSp>
      <p:sp>
        <p:nvSpPr>
          <p:cNvPr id="6" name="AutoShape 6"/>
          <p:cNvSpPr/>
          <p:nvPr/>
        </p:nvSpPr>
        <p:spPr>
          <a:xfrm>
            <a:off x="7197391" y="1425087"/>
            <a:ext cx="7334007" cy="4116441"/>
          </a:xfrm>
          <a:prstGeom prst="rect">
            <a:avLst/>
          </a:prstGeom>
          <a:solidFill>
            <a:srgbClr val="C3AE9D"/>
          </a:solidFill>
        </p:spPr>
      </p:sp>
      <p:grpSp>
        <p:nvGrpSpPr>
          <p:cNvPr id="7" name="Group 7"/>
          <p:cNvGrpSpPr/>
          <p:nvPr/>
        </p:nvGrpSpPr>
        <p:grpSpPr>
          <a:xfrm>
            <a:off x="13636622" y="1028700"/>
            <a:ext cx="1259744" cy="1259744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8743411" y="6874108"/>
            <a:ext cx="9379169" cy="16075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16570" lvl="1" indent="-358285">
              <a:lnSpc>
                <a:spcPts val="4281"/>
              </a:lnSpc>
              <a:buFont typeface="Arial"/>
              <a:buChar char="•"/>
            </a:pPr>
            <a:r>
              <a:rPr lang="en-US" sz="3318">
                <a:solidFill>
                  <a:srgbClr val="1E1C1D"/>
                </a:solidFill>
                <a:latin typeface="Poppins Medium Bold"/>
              </a:rPr>
              <a:t>50 videos</a:t>
            </a:r>
          </a:p>
          <a:p>
            <a:pPr marL="716570" lvl="1" indent="-358285">
              <a:lnSpc>
                <a:spcPts val="4281"/>
              </a:lnSpc>
              <a:buFont typeface="Arial"/>
              <a:buChar char="•"/>
            </a:pPr>
            <a:r>
              <a:rPr lang="en-US" sz="3318">
                <a:solidFill>
                  <a:srgbClr val="1E1C1D"/>
                </a:solidFill>
                <a:latin typeface="Poppins Medium Bold"/>
              </a:rPr>
              <a:t>Respuestas sin compartir</a:t>
            </a:r>
          </a:p>
          <a:p>
            <a:pPr marL="716570" lvl="1" indent="-358285">
              <a:lnSpc>
                <a:spcPts val="4281"/>
              </a:lnSpc>
              <a:buFont typeface="Arial"/>
              <a:buChar char="•"/>
            </a:pPr>
            <a:r>
              <a:rPr lang="en-US" sz="3318">
                <a:solidFill>
                  <a:srgbClr val="1E1C1D"/>
                </a:solidFill>
                <a:latin typeface="Poppins Medium Bold"/>
              </a:rPr>
              <a:t>Comparación de las respuestas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7420467" y="3434342"/>
            <a:ext cx="5078347" cy="1709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92"/>
              </a:lnSpc>
              <a:spcBef>
                <a:spcPct val="0"/>
              </a:spcBef>
            </a:pPr>
            <a:r>
              <a:rPr lang="en-US" sz="10066" spc="503">
                <a:solidFill>
                  <a:srgbClr val="1E1C1D"/>
                </a:solidFill>
                <a:latin typeface="Gistesy Bold"/>
              </a:rPr>
              <a:t>Calibración: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5942</TotalTime>
  <Words>377</Words>
  <Application>Microsoft Macintosh PowerPoint</Application>
  <PresentationFormat>Custom</PresentationFormat>
  <Paragraphs>101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Calibri</vt:lpstr>
      <vt:lpstr>Cormorant Garamond Medium</vt:lpstr>
      <vt:lpstr>Poppins Medium</vt:lpstr>
      <vt:lpstr>Arial</vt:lpstr>
      <vt:lpstr>Cormorant Garamond Medium Italics</vt:lpstr>
      <vt:lpstr>Poppins Bold</vt:lpstr>
      <vt:lpstr>Poppins Medium Bold</vt:lpstr>
      <vt:lpstr>Gistesy Bold</vt:lpstr>
      <vt:lpstr>Arimo Bold</vt:lpstr>
      <vt:lpstr>Gistesy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¿Ofrece la plataforma de YouTubeTM confiabilidad y calidad en los videos de ortodoncia fija como fuente de información para el paciente?</dc:title>
  <cp:lastModifiedBy>Jahomara Halleslevens  Morales</cp:lastModifiedBy>
  <cp:revision>2</cp:revision>
  <dcterms:created xsi:type="dcterms:W3CDTF">2006-08-16T00:00:00Z</dcterms:created>
  <dcterms:modified xsi:type="dcterms:W3CDTF">2022-03-30T03:57:10Z</dcterms:modified>
  <dc:identifier>DAE69KRnDOk</dc:identifier>
</cp:coreProperties>
</file>